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2" r:id="rId3"/>
  </p:sldMasterIdLst>
  <p:notesMasterIdLst>
    <p:notesMasterId r:id="rId47"/>
  </p:notesMasterIdLst>
  <p:handoutMasterIdLst>
    <p:handoutMasterId r:id="rId48"/>
  </p:handoutMasterIdLst>
  <p:sldIdLst>
    <p:sldId id="409" r:id="rId4"/>
    <p:sldId id="413" r:id="rId5"/>
    <p:sldId id="414" r:id="rId6"/>
    <p:sldId id="435" r:id="rId7"/>
    <p:sldId id="436" r:id="rId8"/>
    <p:sldId id="432" r:id="rId9"/>
    <p:sldId id="416" r:id="rId10"/>
    <p:sldId id="437" r:id="rId11"/>
    <p:sldId id="450" r:id="rId12"/>
    <p:sldId id="419" r:id="rId13"/>
    <p:sldId id="428" r:id="rId14"/>
    <p:sldId id="429" r:id="rId15"/>
    <p:sldId id="442" r:id="rId16"/>
    <p:sldId id="420" r:id="rId17"/>
    <p:sldId id="446" r:id="rId18"/>
    <p:sldId id="467" r:id="rId19"/>
    <p:sldId id="422" r:id="rId20"/>
    <p:sldId id="423" r:id="rId21"/>
    <p:sldId id="421" r:id="rId22"/>
    <p:sldId id="452" r:id="rId23"/>
    <p:sldId id="466" r:id="rId24"/>
    <p:sldId id="424" r:id="rId25"/>
    <p:sldId id="425" r:id="rId26"/>
    <p:sldId id="451" r:id="rId27"/>
    <p:sldId id="426" r:id="rId28"/>
    <p:sldId id="443" r:id="rId29"/>
    <p:sldId id="461" r:id="rId30"/>
    <p:sldId id="453" r:id="rId31"/>
    <p:sldId id="454" r:id="rId32"/>
    <p:sldId id="444" r:id="rId33"/>
    <p:sldId id="445" r:id="rId34"/>
    <p:sldId id="465" r:id="rId35"/>
    <p:sldId id="462" r:id="rId36"/>
    <p:sldId id="460" r:id="rId37"/>
    <p:sldId id="468" r:id="rId38"/>
    <p:sldId id="469" r:id="rId39"/>
    <p:sldId id="455" r:id="rId40"/>
    <p:sldId id="456" r:id="rId41"/>
    <p:sldId id="457" r:id="rId42"/>
    <p:sldId id="463" r:id="rId43"/>
    <p:sldId id="464" r:id="rId44"/>
    <p:sldId id="458" r:id="rId45"/>
    <p:sldId id="459" r:id="rId4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99FFCC"/>
    <a:srgbClr val="FFFFA3"/>
    <a:srgbClr val="FF0000"/>
    <a:srgbClr val="C40878"/>
    <a:srgbClr val="C4080C"/>
    <a:srgbClr val="993366"/>
    <a:srgbClr val="D60093"/>
    <a:srgbClr val="EF2C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98123" autoAdjust="0"/>
  </p:normalViewPr>
  <p:slideViewPr>
    <p:cSldViewPr snapToGrid="0">
      <p:cViewPr varScale="1">
        <p:scale>
          <a:sx n="121" d="100"/>
          <a:sy n="121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496" y="-90"/>
      </p:cViewPr>
      <p:guideLst>
        <p:guide orient="horz" pos="3131"/>
        <p:guide pos="2144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wmf"/><Relationship Id="rId7" Type="http://schemas.openxmlformats.org/officeDocument/2006/relationships/image" Target="../media/image25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40863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E71D8C3F-4F1B-43AE-BA78-9F600542820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pic>
        <p:nvPicPr>
          <p:cNvPr id="10246" name="Picture 6" descr="j-yok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8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40863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41E6CBB-F164-4355-B6ED-FDEE0CF707F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352F2-ABD9-44F5-9FB1-FFA1964F7127}" type="slidenum">
              <a:rPr lang="en-AU" altLang="ja-JP" smtClean="0">
                <a:ea typeface="ＭＳ Ｐゴシック" charset="-128"/>
              </a:rPr>
              <a:pPr/>
              <a:t>35</a:t>
            </a:fld>
            <a:endParaRPr lang="en-AU" altLang="ja-JP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Sydney</a:t>
            </a:r>
            <a:endParaRPr lang="en-AU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38F9-346D-4648-A082-FA0F239D473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DE38-14D4-479D-9EED-5AE73FA4E70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A4E6-1EE5-488B-B5C6-6952913E486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812E-0C6B-42BA-9572-3EE6F8E2E29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F6F9-ABE7-4FC0-A1AC-405F7011DC7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BBC33-8781-4EA3-95DE-691E1CC676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2134-FD72-43BF-8CA8-562DBC50917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474C-B39F-4631-99BB-F16D8DE573D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CD8B-9E47-4FD8-9E6E-77D61513A3A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2DB8-0482-40F9-97F5-B83655837A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F3FA-04D4-41F0-8767-4B9D4CFFFB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5F30-1C57-4B31-BE47-C42A80C5714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D996-835C-4DF1-82ED-1268ED4587C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D287-E0E9-48E1-89D8-571BC992997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E405-12FB-4416-B596-049B35B1EE6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7AAF-B894-4740-B831-747B2908E4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B6161-FBCF-4861-955D-1957B988A3B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31FD-C13D-4B81-B940-051CC31263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57A9-19A3-4EDF-AE22-DECBDC3A1EB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5813-F7E1-402E-99B5-8239135F5DD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45B7-E127-4657-BA1F-DA50462C0A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64A6E-9E04-4619-8FDB-F69320E40EC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2A61-8669-4647-A6AE-375977C2F2F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EEF1-28A6-415F-9506-4534423B92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1BE4-6263-495D-9EFB-A59463C0EC4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30B3-FFDC-47D1-985D-7DEAE67DF27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B29-D823-4B02-9448-8AF83CA772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C36D-1493-4B3E-973C-D490C57F90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C68E-C453-4F42-B7DF-356FBCF56F2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AE4B-8470-402E-906D-92616762D79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4B61-91F3-416B-81B0-E2F6E553066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582E-0AAB-4FBA-9321-295793EDE2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B75D-AFC1-4F1A-8262-12BF4350634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D5BF7BD-235D-4C9A-81BB-6158110312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2AB066E4-1403-41C2-8A81-E18879B08F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１番NMIJ英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55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　　　　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3078" name="Picture 6" descr="191_english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00338" y="6689725"/>
            <a:ext cx="37068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5425"/>
            <a:ext cx="213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BE584DC-B986-42A5-9FD5-15C9D019A44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q.mpg.de/~haensch/comb/research.html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1412919"/>
            <a:ext cx="7683500" cy="1470025"/>
          </a:xfrm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Optical frequency combs for astronomical observations</a:t>
            </a:r>
            <a:endParaRPr lang="ja-JP" alt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5790" y="3425484"/>
            <a:ext cx="783605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Hajime Inaba, Kaoru </a:t>
            </a:r>
            <a:r>
              <a:rPr lang="en-US" altLang="ja-JP" sz="2000" dirty="0" err="1" smtClean="0">
                <a:latin typeface="Tahoma" pitchFamily="34" charset="0"/>
                <a:cs typeface="Tahoma" pitchFamily="34" charset="0"/>
              </a:rPr>
              <a:t>Minoshima</a:t>
            </a:r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, Atsushi </a:t>
            </a:r>
            <a:r>
              <a:rPr lang="en-US" altLang="ja-JP" sz="2000" dirty="0" err="1" smtClean="0">
                <a:latin typeface="Tahoma" pitchFamily="34" charset="0"/>
                <a:cs typeface="Tahoma" pitchFamily="34" charset="0"/>
              </a:rPr>
              <a:t>Onae</a:t>
            </a:r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, and Feng-Lei Hong</a:t>
            </a:r>
          </a:p>
          <a:p>
            <a:pPr algn="ctr"/>
            <a:endParaRPr lang="en-US" altLang="ja-JP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National Metrology Institute of Japan (NMIJ),</a:t>
            </a:r>
          </a:p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 National Institute of Advanced Industrial Science and Technology (AIST),</a:t>
            </a:r>
          </a:p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 1-1-1 Umezono, Tsukuba, 305-8563 Ibaraki, Japan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13145" y="5913236"/>
            <a:ext cx="2481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latin typeface="Arial Black" pitchFamily="34" charset="0"/>
              </a:rPr>
              <a:t>8 Oct. 2009</a:t>
            </a:r>
          </a:p>
          <a:p>
            <a:pPr algn="ctr"/>
            <a:r>
              <a:rPr lang="en-US" altLang="ja-JP" sz="1600" b="1" dirty="0" err="1" smtClean="0">
                <a:latin typeface="Arial Black" pitchFamily="34" charset="0"/>
              </a:rPr>
              <a:t>Jozankei</a:t>
            </a:r>
            <a:r>
              <a:rPr lang="en-US" altLang="ja-JP" sz="1600" b="1" dirty="0" smtClean="0">
                <a:latin typeface="Arial Black" pitchFamily="34" charset="0"/>
              </a:rPr>
              <a:t> View Hotel</a:t>
            </a:r>
            <a:endParaRPr lang="en-US" altLang="ja-JP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69913" y="3516313"/>
            <a:ext cx="3560762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127500" y="3475038"/>
            <a:ext cx="4071938" cy="889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5400000">
            <a:off x="8258969" y="3348832"/>
            <a:ext cx="209550" cy="341312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7550" y="2838450"/>
            <a:ext cx="3376613" cy="635000"/>
            <a:chOff x="1186" y="2674"/>
            <a:chExt cx="1049" cy="400"/>
          </a:xfrm>
        </p:grpSpPr>
        <p:sp>
          <p:nvSpPr>
            <p:cNvPr id="11314" name="Line 9"/>
            <p:cNvSpPr>
              <a:spLocks noChangeShapeType="1"/>
            </p:cNvSpPr>
            <p:nvPr/>
          </p:nvSpPr>
          <p:spPr bwMode="auto">
            <a:xfrm>
              <a:off x="118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5" name="Line 10"/>
            <p:cNvSpPr>
              <a:spLocks noChangeShapeType="1"/>
            </p:cNvSpPr>
            <p:nvPr/>
          </p:nvSpPr>
          <p:spPr bwMode="auto">
            <a:xfrm>
              <a:off x="1281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6" name="Line 11"/>
            <p:cNvSpPr>
              <a:spLocks noChangeShapeType="1"/>
            </p:cNvSpPr>
            <p:nvPr/>
          </p:nvSpPr>
          <p:spPr bwMode="auto">
            <a:xfrm>
              <a:off x="137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7" name="Line 12"/>
            <p:cNvSpPr>
              <a:spLocks noChangeShapeType="1"/>
            </p:cNvSpPr>
            <p:nvPr/>
          </p:nvSpPr>
          <p:spPr bwMode="auto">
            <a:xfrm>
              <a:off x="147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8" name="Line 13"/>
            <p:cNvSpPr>
              <a:spLocks noChangeShapeType="1"/>
            </p:cNvSpPr>
            <p:nvPr/>
          </p:nvSpPr>
          <p:spPr bwMode="auto">
            <a:xfrm>
              <a:off x="1567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9" name="Line 14"/>
            <p:cNvSpPr>
              <a:spLocks noChangeShapeType="1"/>
            </p:cNvSpPr>
            <p:nvPr/>
          </p:nvSpPr>
          <p:spPr bwMode="auto">
            <a:xfrm>
              <a:off x="166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0" name="Line 15"/>
            <p:cNvSpPr>
              <a:spLocks noChangeShapeType="1"/>
            </p:cNvSpPr>
            <p:nvPr/>
          </p:nvSpPr>
          <p:spPr bwMode="auto">
            <a:xfrm>
              <a:off x="175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1" name="Line 16"/>
            <p:cNvSpPr>
              <a:spLocks noChangeShapeType="1"/>
            </p:cNvSpPr>
            <p:nvPr/>
          </p:nvSpPr>
          <p:spPr bwMode="auto">
            <a:xfrm>
              <a:off x="1853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2" name="Line 17"/>
            <p:cNvSpPr>
              <a:spLocks noChangeShapeType="1"/>
            </p:cNvSpPr>
            <p:nvPr/>
          </p:nvSpPr>
          <p:spPr bwMode="auto">
            <a:xfrm>
              <a:off x="194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3" name="Line 18"/>
            <p:cNvSpPr>
              <a:spLocks noChangeShapeType="1"/>
            </p:cNvSpPr>
            <p:nvPr/>
          </p:nvSpPr>
          <p:spPr bwMode="auto">
            <a:xfrm>
              <a:off x="2044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4" name="Line 19"/>
            <p:cNvSpPr>
              <a:spLocks noChangeShapeType="1"/>
            </p:cNvSpPr>
            <p:nvPr/>
          </p:nvSpPr>
          <p:spPr bwMode="auto">
            <a:xfrm>
              <a:off x="2139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5" name="Line 20"/>
            <p:cNvSpPr>
              <a:spLocks noChangeShapeType="1"/>
            </p:cNvSpPr>
            <p:nvPr/>
          </p:nvSpPr>
          <p:spPr bwMode="auto">
            <a:xfrm>
              <a:off x="2235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4383088" y="2840038"/>
            <a:ext cx="0" cy="63341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4687888" y="2574925"/>
            <a:ext cx="0" cy="898525"/>
          </a:xfrm>
          <a:prstGeom prst="line">
            <a:avLst/>
          </a:prstGeom>
          <a:noFill/>
          <a:ln w="57150">
            <a:solidFill>
              <a:srgbClr val="CE4132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4994275" y="2403475"/>
            <a:ext cx="0" cy="1069975"/>
          </a:xfrm>
          <a:prstGeom prst="line">
            <a:avLst/>
          </a:prstGeom>
          <a:noFill/>
          <a:ln w="57150">
            <a:solidFill>
              <a:srgbClr val="D44B14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02250" y="2293938"/>
            <a:ext cx="0" cy="1179512"/>
          </a:xfrm>
          <a:prstGeom prst="line">
            <a:avLst/>
          </a:prstGeom>
          <a:noFill/>
          <a:ln w="57150">
            <a:solidFill>
              <a:srgbClr val="F5390D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608638" y="2225675"/>
            <a:ext cx="0" cy="1247775"/>
          </a:xfrm>
          <a:prstGeom prst="line">
            <a:avLst/>
          </a:prstGeom>
          <a:noFill/>
          <a:ln w="57150">
            <a:solidFill>
              <a:srgbClr val="FA8418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5915025" y="2198688"/>
            <a:ext cx="0" cy="1274762"/>
          </a:xfrm>
          <a:prstGeom prst="line">
            <a:avLst/>
          </a:prstGeom>
          <a:noFill/>
          <a:ln w="57150">
            <a:solidFill>
              <a:srgbClr val="FCDF06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223000" y="2189163"/>
            <a:ext cx="0" cy="1282700"/>
          </a:xfrm>
          <a:prstGeom prst="line">
            <a:avLst/>
          </a:prstGeom>
          <a:noFill/>
          <a:ln w="57150">
            <a:solidFill>
              <a:srgbClr val="B5F022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6529388" y="2230438"/>
            <a:ext cx="0" cy="1241425"/>
          </a:xfrm>
          <a:prstGeom prst="line">
            <a:avLst/>
          </a:prstGeom>
          <a:noFill/>
          <a:ln w="57150">
            <a:solidFill>
              <a:srgbClr val="0DD503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6834188" y="2282825"/>
            <a:ext cx="0" cy="1189038"/>
          </a:xfrm>
          <a:prstGeom prst="line">
            <a:avLst/>
          </a:prstGeom>
          <a:noFill/>
          <a:ln w="57150">
            <a:solidFill>
              <a:srgbClr val="026A25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143750" y="2401888"/>
            <a:ext cx="0" cy="1069975"/>
          </a:xfrm>
          <a:prstGeom prst="line">
            <a:avLst/>
          </a:prstGeom>
          <a:noFill/>
          <a:ln w="57150">
            <a:solidFill>
              <a:srgbClr val="1B1B8F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7448550" y="2571750"/>
            <a:ext cx="0" cy="900113"/>
          </a:xfrm>
          <a:prstGeom prst="line">
            <a:avLst/>
          </a:prstGeom>
          <a:noFill/>
          <a:ln w="57150">
            <a:solidFill>
              <a:srgbClr val="2300F4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7758113" y="2898775"/>
            <a:ext cx="0" cy="573088"/>
          </a:xfrm>
          <a:prstGeom prst="line">
            <a:avLst/>
          </a:prstGeom>
          <a:noFill/>
          <a:ln w="57150">
            <a:solidFill>
              <a:srgbClr val="8204C8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574675" y="1993900"/>
            <a:ext cx="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283" name="Text Box 34"/>
          <p:cNvSpPr txBox="1">
            <a:spLocks noChangeArrowheads="1"/>
          </p:cNvSpPr>
          <p:nvPr/>
        </p:nvSpPr>
        <p:spPr bwMode="auto">
          <a:xfrm>
            <a:off x="358775" y="32956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52438" y="34750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>
                <a:latin typeface="Times New Roman" pitchFamily="18" charset="0"/>
              </a:rPr>
              <a:t>f</a:t>
            </a:r>
            <a:r>
              <a:rPr lang="en-US" altLang="ja-JP" b="1" baseline="-25000">
                <a:latin typeface="Times New Roman" pitchFamily="18" charset="0"/>
              </a:rPr>
              <a:t>ceo</a:t>
            </a:r>
          </a:p>
        </p:txBody>
      </p:sp>
      <p:sp>
        <p:nvSpPr>
          <p:cNvPr id="11285" name="Text Box 39"/>
          <p:cNvSpPr txBox="1">
            <a:spLocks noChangeArrowheads="1"/>
          </p:cNvSpPr>
          <p:nvPr/>
        </p:nvSpPr>
        <p:spPr bwMode="auto">
          <a:xfrm>
            <a:off x="6278810" y="1906214"/>
            <a:ext cx="2340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Optical frequency comb</a:t>
            </a:r>
            <a:endParaRPr lang="en-US" altLang="ja-JP" sz="1600" dirty="0"/>
          </a:p>
        </p:txBody>
      </p:sp>
      <p:sp>
        <p:nvSpPr>
          <p:cNvPr id="11286" name="Text Box 40"/>
          <p:cNvSpPr txBox="1">
            <a:spLocks noChangeArrowheads="1"/>
          </p:cNvSpPr>
          <p:nvPr/>
        </p:nvSpPr>
        <p:spPr bwMode="auto">
          <a:xfrm>
            <a:off x="7283450" y="3536950"/>
            <a:ext cx="1396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Frequency</a:t>
            </a:r>
            <a:endParaRPr lang="en-US" altLang="ja-JP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V="1">
            <a:off x="4219575" y="3328988"/>
            <a:ext cx="1690688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2686050" y="3862388"/>
            <a:ext cx="3119438" cy="6921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2984500" y="3963988"/>
            <a:ext cx="253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>
                <a:latin typeface="Times New Roman" pitchFamily="18" charset="0"/>
              </a:rPr>
              <a:t>(</a:t>
            </a:r>
            <a:r>
              <a:rPr lang="en-US" altLang="ja-JP" sz="2400" b="1" i="1">
                <a:latin typeface="Times New Roman" pitchFamily="18" charset="0"/>
              </a:rPr>
              <a:t>N</a:t>
            </a:r>
            <a:r>
              <a:rPr lang="en-US" altLang="ja-JP" sz="2400" b="1">
                <a:latin typeface="Times New Roman" pitchFamily="18" charset="0"/>
              </a:rPr>
              <a:t>) = </a:t>
            </a:r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 baseline="-25000">
                <a:latin typeface="Times New Roman" pitchFamily="18" charset="0"/>
              </a:rPr>
              <a:t>ceo</a:t>
            </a:r>
            <a:r>
              <a:rPr lang="en-US" altLang="ja-JP" sz="2400" b="1">
                <a:latin typeface="Times New Roman" pitchFamily="18" charset="0"/>
              </a:rPr>
              <a:t> + </a:t>
            </a:r>
            <a:r>
              <a:rPr lang="en-US" altLang="ja-JP" sz="2400" b="1" i="1">
                <a:latin typeface="Times New Roman" pitchFamily="18" charset="0"/>
              </a:rPr>
              <a:t>N</a:t>
            </a:r>
            <a:r>
              <a:rPr lang="ja-JP" altLang="en-US" sz="2400" b="1">
                <a:latin typeface="Times New Roman" pitchFamily="18" charset="0"/>
              </a:rPr>
              <a:t>・</a:t>
            </a:r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 baseline="-25000">
                <a:latin typeface="Times New Roman" pitchFamily="18" charset="0"/>
              </a:rPr>
              <a:t>rep</a:t>
            </a:r>
          </a:p>
        </p:txBody>
      </p:sp>
      <p:sp>
        <p:nvSpPr>
          <p:cNvPr id="11292" name="Text Box 46"/>
          <p:cNvSpPr txBox="1">
            <a:spLocks noChangeArrowheads="1"/>
          </p:cNvSpPr>
          <p:nvPr/>
        </p:nvSpPr>
        <p:spPr bwMode="auto">
          <a:xfrm>
            <a:off x="5773738" y="1698625"/>
            <a:ext cx="541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i="1">
                <a:latin typeface="Times New Roman" pitchFamily="18" charset="0"/>
              </a:rPr>
              <a:t>f</a:t>
            </a:r>
            <a:r>
              <a:rPr lang="en-US" altLang="ja-JP" b="1" baseline="-25000">
                <a:latin typeface="Times New Roman" pitchFamily="18" charset="0"/>
              </a:rPr>
              <a:t>rep</a:t>
            </a:r>
            <a:endParaRPr lang="en-US" altLang="ja-JP" sz="2000"/>
          </a:p>
        </p:txBody>
      </p:sp>
      <p:sp>
        <p:nvSpPr>
          <p:cNvPr id="11293" name="Line 47"/>
          <p:cNvSpPr>
            <a:spLocks noChangeShapeType="1"/>
          </p:cNvSpPr>
          <p:nvPr/>
        </p:nvSpPr>
        <p:spPr bwMode="auto">
          <a:xfrm flipH="1">
            <a:off x="5748338" y="2071688"/>
            <a:ext cx="246062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4" name="Line 48"/>
          <p:cNvSpPr>
            <a:spLocks noChangeShapeType="1"/>
          </p:cNvSpPr>
          <p:nvPr/>
        </p:nvSpPr>
        <p:spPr bwMode="auto">
          <a:xfrm flipH="1">
            <a:off x="5597525" y="2947988"/>
            <a:ext cx="317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958986" y="4402140"/>
            <a:ext cx="4859358" cy="1184275"/>
            <a:chOff x="1234" y="2868"/>
            <a:chExt cx="3061" cy="74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6917" name="Line 53"/>
            <p:cNvSpPr>
              <a:spLocks noChangeShapeType="1"/>
            </p:cNvSpPr>
            <p:nvPr/>
          </p:nvSpPr>
          <p:spPr bwMode="auto">
            <a:xfrm>
              <a:off x="1897" y="2868"/>
              <a:ext cx="37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3111" y="2869"/>
              <a:ext cx="32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1234" y="2896"/>
              <a:ext cx="3061" cy="718"/>
              <a:chOff x="1234" y="2896"/>
              <a:chExt cx="3061" cy="718"/>
            </a:xfrm>
          </p:grpSpPr>
          <p:sp>
            <p:nvSpPr>
              <p:cNvPr id="36914" name="Line 50"/>
              <p:cNvSpPr>
                <a:spLocks noChangeShapeType="1"/>
              </p:cNvSpPr>
              <p:nvPr/>
            </p:nvSpPr>
            <p:spPr bwMode="auto">
              <a:xfrm flipV="1">
                <a:off x="1926" y="2897"/>
                <a:ext cx="165" cy="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36915" name="Line 51"/>
              <p:cNvSpPr>
                <a:spLocks noChangeShapeType="1"/>
              </p:cNvSpPr>
              <p:nvPr/>
            </p:nvSpPr>
            <p:spPr bwMode="auto">
              <a:xfrm flipH="1" flipV="1">
                <a:off x="3283" y="2896"/>
                <a:ext cx="175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36919" name="Text Box 55"/>
              <p:cNvSpPr txBox="1">
                <a:spLocks noChangeArrowheads="1"/>
              </p:cNvSpPr>
              <p:nvPr/>
            </p:nvSpPr>
            <p:spPr bwMode="auto">
              <a:xfrm>
                <a:off x="2617" y="3381"/>
                <a:ext cx="16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>
                <a:spAutoFit/>
              </a:bodyPr>
              <a:lstStyle/>
              <a:p>
                <a:pPr algn="ctr">
                  <a:defRPr/>
                </a:pPr>
                <a:r>
                  <a:rPr lang="en-US" altLang="ja-JP" b="1" dirty="0" smtClean="0">
                    <a:latin typeface="Tahoma" pitchFamily="34" charset="0"/>
                    <a:ea typeface="ＭＳ Ｐゴシック" pitchFamily="50" charset="-128"/>
                    <a:cs typeface="Tahoma" pitchFamily="34" charset="0"/>
                  </a:rPr>
                  <a:t>Microwave frequency</a:t>
                </a:r>
                <a:endParaRPr lang="en-US" altLang="ja-JP" b="1" dirty="0">
                  <a:latin typeface="Tahoma" pitchFamily="34" charset="0"/>
                  <a:ea typeface="ＭＳ Ｐゴシック" pitchFamily="50" charset="-128"/>
                  <a:cs typeface="Tahoma" pitchFamily="34" charset="0"/>
                </a:endParaRPr>
              </a:p>
            </p:txBody>
          </p:sp>
          <p:sp>
            <p:nvSpPr>
              <p:cNvPr id="36920" name="Text Box 56"/>
              <p:cNvSpPr txBox="1">
                <a:spLocks noChangeArrowheads="1"/>
              </p:cNvSpPr>
              <p:nvPr/>
            </p:nvSpPr>
            <p:spPr bwMode="auto">
              <a:xfrm>
                <a:off x="1234" y="3370"/>
                <a:ext cx="140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>
                <a:spAutoFit/>
              </a:bodyPr>
              <a:lstStyle/>
              <a:p>
                <a:pPr algn="ctr">
                  <a:defRPr/>
                </a:pPr>
                <a:r>
                  <a:rPr lang="en-US" altLang="ja-JP" b="1" dirty="0" smtClean="0">
                    <a:latin typeface="Tahoma" pitchFamily="34" charset="0"/>
                    <a:ea typeface="ＭＳ Ｐゴシック" pitchFamily="50" charset="-128"/>
                    <a:cs typeface="Tahoma" pitchFamily="34" charset="0"/>
                  </a:rPr>
                  <a:t>Optical frequency</a:t>
                </a:r>
                <a:endParaRPr lang="en-US" altLang="ja-JP" b="1" dirty="0">
                  <a:latin typeface="Tahoma" pitchFamily="34" charset="0"/>
                  <a:ea typeface="ＭＳ Ｐゴシック" pitchFamily="50" charset="-128"/>
                  <a:cs typeface="Tahoma" pitchFamily="34" charset="0"/>
                </a:endParaRPr>
              </a:p>
            </p:txBody>
          </p:sp>
        </p:grp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476375" y="522288"/>
            <a:ext cx="6219825" cy="704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3600" kern="0" dirty="0" smtClean="0">
                <a:latin typeface="Tahoma" pitchFamily="34" charset="0"/>
                <a:ea typeface="+mj-ea"/>
                <a:cs typeface="Tahoma" pitchFamily="34" charset="0"/>
              </a:rPr>
              <a:t>Optical frequency comb</a:t>
            </a:r>
            <a:endParaRPr lang="ja-JP" altLang="en-US" sz="3600" kern="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639888" y="1655763"/>
            <a:ext cx="1635125" cy="330200"/>
            <a:chOff x="1186" y="2674"/>
            <a:chExt cx="1049" cy="400"/>
          </a:xfrm>
        </p:grpSpPr>
        <p:sp>
          <p:nvSpPr>
            <p:cNvPr id="11302" name="Line 9"/>
            <p:cNvSpPr>
              <a:spLocks noChangeShapeType="1"/>
            </p:cNvSpPr>
            <p:nvPr/>
          </p:nvSpPr>
          <p:spPr bwMode="auto">
            <a:xfrm>
              <a:off x="118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3" name="Line 10"/>
            <p:cNvSpPr>
              <a:spLocks noChangeShapeType="1"/>
            </p:cNvSpPr>
            <p:nvPr/>
          </p:nvSpPr>
          <p:spPr bwMode="auto">
            <a:xfrm>
              <a:off x="1281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>
              <a:off x="137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>
              <a:off x="147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1567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7" name="Line 14"/>
            <p:cNvSpPr>
              <a:spLocks noChangeShapeType="1"/>
            </p:cNvSpPr>
            <p:nvPr/>
          </p:nvSpPr>
          <p:spPr bwMode="auto">
            <a:xfrm>
              <a:off x="166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75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9" name="Line 16"/>
            <p:cNvSpPr>
              <a:spLocks noChangeShapeType="1"/>
            </p:cNvSpPr>
            <p:nvPr/>
          </p:nvSpPr>
          <p:spPr bwMode="auto">
            <a:xfrm>
              <a:off x="1853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0" name="Line 17"/>
            <p:cNvSpPr>
              <a:spLocks noChangeShapeType="1"/>
            </p:cNvSpPr>
            <p:nvPr/>
          </p:nvSpPr>
          <p:spPr bwMode="auto">
            <a:xfrm>
              <a:off x="194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1" name="Line 18"/>
            <p:cNvSpPr>
              <a:spLocks noChangeShapeType="1"/>
            </p:cNvSpPr>
            <p:nvPr/>
          </p:nvSpPr>
          <p:spPr bwMode="auto">
            <a:xfrm>
              <a:off x="2044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2" name="Line 19"/>
            <p:cNvSpPr>
              <a:spLocks noChangeShapeType="1"/>
            </p:cNvSpPr>
            <p:nvPr/>
          </p:nvSpPr>
          <p:spPr bwMode="auto">
            <a:xfrm>
              <a:off x="2139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3" name="Line 20"/>
            <p:cNvSpPr>
              <a:spLocks noChangeShapeType="1"/>
            </p:cNvSpPr>
            <p:nvPr/>
          </p:nvSpPr>
          <p:spPr bwMode="auto">
            <a:xfrm>
              <a:off x="2235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498600" y="1971675"/>
            <a:ext cx="2143125" cy="46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auto">
          <a:xfrm rot="5400000">
            <a:off x="3707607" y="1829593"/>
            <a:ext cx="209550" cy="3413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300" name="Text Box 40"/>
          <p:cNvSpPr txBox="1">
            <a:spLocks noChangeArrowheads="1"/>
          </p:cNvSpPr>
          <p:nvPr/>
        </p:nvSpPr>
        <p:spPr bwMode="auto">
          <a:xfrm>
            <a:off x="918882" y="2017713"/>
            <a:ext cx="3321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Optical pulse train on the time axis</a:t>
            </a:r>
            <a:endParaRPr lang="en-US" altLang="ja-JP" sz="1600" dirty="0"/>
          </a:p>
        </p:txBody>
      </p:sp>
      <p:sp>
        <p:nvSpPr>
          <p:cNvPr id="11301" name="スライド番号プレースホルダ 65"/>
          <p:cNvSpPr>
            <a:spLocks noGrp="1"/>
          </p:cNvSpPr>
          <p:nvPr>
            <p:ph type="sldNum" sz="quarter" idx="10"/>
          </p:nvPr>
        </p:nvSpPr>
        <p:spPr>
          <a:xfrm>
            <a:off x="7010400" y="6575425"/>
            <a:ext cx="2133600" cy="282575"/>
          </a:xfrm>
          <a:noFill/>
        </p:spPr>
        <p:txBody>
          <a:bodyPr/>
          <a:lstStyle/>
          <a:p>
            <a:fld id="{9279B4DD-087C-461C-9C70-2961D9485169}" type="slidenum">
              <a:rPr lang="en-US" altLang="ja-JP" smtClean="0">
                <a:ea typeface="ＭＳ Ｐゴシック" charset="-128"/>
              </a:rPr>
              <a:pPr/>
              <a:t>10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3838388" y="1721878"/>
            <a:ext cx="632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Time</a:t>
            </a:r>
            <a:endParaRPr lang="en-US" altLang="ja-JP" sz="1600" dirty="0"/>
          </a:p>
        </p:txBody>
      </p:sp>
      <p:sp>
        <p:nvSpPr>
          <p:cNvPr id="68" name="Text Box 84"/>
          <p:cNvSpPr txBox="1">
            <a:spLocks noChangeArrowheads="1"/>
          </p:cNvSpPr>
          <p:nvPr/>
        </p:nvSpPr>
        <p:spPr bwMode="auto">
          <a:xfrm>
            <a:off x="3326400" y="5844054"/>
            <a:ext cx="3943799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</a:rPr>
              <a:t>T. </a:t>
            </a:r>
            <a:r>
              <a:rPr lang="en-US" altLang="ja-JP" sz="1400" dirty="0" err="1" smtClean="0">
                <a:latin typeface="Tahoma" pitchFamily="34" charset="0"/>
              </a:rPr>
              <a:t>Udem</a:t>
            </a:r>
            <a:r>
              <a:rPr lang="en-US" altLang="ja-JP" sz="1400" dirty="0" smtClean="0">
                <a:latin typeface="Tahoma" pitchFamily="34" charset="0"/>
              </a:rPr>
              <a:t> et al. Phys. Rev. </a:t>
            </a:r>
            <a:r>
              <a:rPr lang="en-US" altLang="ja-JP" sz="1400" dirty="0" err="1" smtClean="0">
                <a:latin typeface="Tahoma" pitchFamily="34" charset="0"/>
              </a:rPr>
              <a:t>Lett</a:t>
            </a:r>
            <a:r>
              <a:rPr lang="en-US" altLang="ja-JP" sz="1400" dirty="0" smtClean="0">
                <a:latin typeface="Tahoma" pitchFamily="34" charset="0"/>
              </a:rPr>
              <a:t>. </a:t>
            </a:r>
            <a:r>
              <a:rPr lang="en-US" altLang="ja-JP" sz="1400" b="1" dirty="0" smtClean="0">
                <a:latin typeface="Tahoma" pitchFamily="34" charset="0"/>
              </a:rPr>
              <a:t>82</a:t>
            </a:r>
            <a:r>
              <a:rPr lang="en-US" altLang="ja-JP" sz="1400" dirty="0" smtClean="0">
                <a:latin typeface="Tahoma" pitchFamily="34" charset="0"/>
              </a:rPr>
              <a:t>, 3568, 1999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9" grpId="0"/>
      <p:bldP spid="36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-52753" y="6294444"/>
            <a:ext cx="9253904" cy="573088"/>
            <a:chOff x="-36" y="3965"/>
            <a:chExt cx="6315" cy="361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29" y="3965"/>
              <a:ext cx="2526" cy="243"/>
              <a:chOff x="240" y="528"/>
              <a:chExt cx="2208" cy="228"/>
            </a:xfrm>
          </p:grpSpPr>
          <p:pic>
            <p:nvPicPr>
              <p:cNvPr id="73789" name="Picture 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528"/>
                <a:ext cx="480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790" name="Text Box 62"/>
              <p:cNvSpPr txBox="1">
                <a:spLocks noChangeArrowheads="1"/>
              </p:cNvSpPr>
              <p:nvPr/>
            </p:nvSpPr>
            <p:spPr bwMode="auto">
              <a:xfrm>
                <a:off x="667" y="538"/>
                <a:ext cx="1781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900" b="1" i="1"/>
                  <a:t>National Institute of</a:t>
                </a:r>
              </a:p>
              <a:p>
                <a:r>
                  <a:rPr lang="en-US" altLang="ja-JP" sz="800" b="1" i="1"/>
                  <a:t>Advanced</a:t>
                </a:r>
                <a:r>
                  <a:rPr lang="en-US" altLang="ja-JP" sz="900" b="1" i="1"/>
                  <a:t> Industrial Science and Technology (AIST)</a:t>
                </a:r>
              </a:p>
            </p:txBody>
          </p:sp>
        </p:grpSp>
        <p:sp>
          <p:nvSpPr>
            <p:cNvPr id="73791" name="Rectangle 63"/>
            <p:cNvSpPr>
              <a:spLocks noChangeArrowheads="1"/>
            </p:cNvSpPr>
            <p:nvPr/>
          </p:nvSpPr>
          <p:spPr bwMode="auto">
            <a:xfrm>
              <a:off x="-36" y="4241"/>
              <a:ext cx="6315" cy="85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73776" name="Object 48"/>
          <p:cNvGraphicFramePr>
            <a:graphicFrameLocks noChangeAspect="1"/>
          </p:cNvGraphicFramePr>
          <p:nvPr/>
        </p:nvGraphicFramePr>
        <p:xfrm>
          <a:off x="1060939" y="3230563"/>
          <a:ext cx="1005254" cy="457200"/>
        </p:xfrm>
        <a:graphic>
          <a:graphicData uri="http://schemas.openxmlformats.org/presentationml/2006/ole">
            <p:oleObj spid="_x0000_s51202" name="数式" r:id="rId4" imgW="482400" imgH="203040" progId="Equation.3">
              <p:embed/>
            </p:oleObj>
          </a:graphicData>
        </a:graphic>
      </p:graphicFrame>
      <p:graphicFrame>
        <p:nvGraphicFramePr>
          <p:cNvPr id="73777" name="Object 49"/>
          <p:cNvGraphicFramePr>
            <a:graphicFrameLocks noChangeAspect="1"/>
          </p:cNvGraphicFramePr>
          <p:nvPr/>
        </p:nvGraphicFramePr>
        <p:xfrm>
          <a:off x="408843" y="3216275"/>
          <a:ext cx="2381250" cy="457200"/>
        </p:xfrm>
        <a:graphic>
          <a:graphicData uri="http://schemas.openxmlformats.org/presentationml/2006/ole">
            <p:oleObj spid="_x0000_s51203" name="数式" r:id="rId5" imgW="1143000" imgH="203040" progId="Equation.3">
              <p:embed/>
            </p:oleObj>
          </a:graphicData>
        </a:graphic>
      </p:graphicFrame>
      <p:graphicFrame>
        <p:nvGraphicFramePr>
          <p:cNvPr id="73778" name="Object 50"/>
          <p:cNvGraphicFramePr>
            <a:graphicFrameLocks noChangeAspect="1"/>
          </p:cNvGraphicFramePr>
          <p:nvPr/>
        </p:nvGraphicFramePr>
        <p:xfrm>
          <a:off x="684335" y="2970213"/>
          <a:ext cx="1534257" cy="971550"/>
        </p:xfrm>
        <a:graphic>
          <a:graphicData uri="http://schemas.openxmlformats.org/presentationml/2006/ole">
            <p:oleObj spid="_x0000_s51204" name="数式" r:id="rId6" imgW="736560" imgH="431640" progId="Equation.3">
              <p:embed/>
            </p:oleObj>
          </a:graphicData>
        </a:graphic>
      </p:graphicFrame>
      <p:graphicFrame>
        <p:nvGraphicFramePr>
          <p:cNvPr id="73779" name="Object 51"/>
          <p:cNvGraphicFramePr>
            <a:graphicFrameLocks noChangeAspect="1"/>
          </p:cNvGraphicFramePr>
          <p:nvPr/>
        </p:nvGraphicFramePr>
        <p:xfrm>
          <a:off x="3351335" y="1231901"/>
          <a:ext cx="4841631" cy="4049713"/>
        </p:xfrm>
        <a:graphic>
          <a:graphicData uri="http://schemas.openxmlformats.org/presentationml/2006/ole">
            <p:oleObj spid="_x0000_s51205" name="Drawing" r:id="rId7" imgW="4002120" imgH="3084840" progId="">
              <p:embed/>
            </p:oleObj>
          </a:graphicData>
        </a:graphic>
      </p:graphicFrame>
      <p:graphicFrame>
        <p:nvGraphicFramePr>
          <p:cNvPr id="73780" name="Object 52"/>
          <p:cNvGraphicFramePr>
            <a:graphicFrameLocks noChangeAspect="1"/>
          </p:cNvGraphicFramePr>
          <p:nvPr/>
        </p:nvGraphicFramePr>
        <p:xfrm>
          <a:off x="3344008" y="1260475"/>
          <a:ext cx="4856285" cy="3994150"/>
        </p:xfrm>
        <a:graphic>
          <a:graphicData uri="http://schemas.openxmlformats.org/presentationml/2006/ole">
            <p:oleObj spid="_x0000_s51206" name="Drawing" r:id="rId8" imgW="5294880" imgH="3075120" progId="">
              <p:embed/>
            </p:oleObj>
          </a:graphicData>
        </a:graphic>
      </p:graphicFrame>
      <p:graphicFrame>
        <p:nvGraphicFramePr>
          <p:cNvPr id="73781" name="Object 53"/>
          <p:cNvGraphicFramePr>
            <a:graphicFrameLocks noChangeAspect="1"/>
          </p:cNvGraphicFramePr>
          <p:nvPr/>
        </p:nvGraphicFramePr>
        <p:xfrm>
          <a:off x="3314700" y="1296988"/>
          <a:ext cx="4916366" cy="3922712"/>
        </p:xfrm>
        <a:graphic>
          <a:graphicData uri="http://schemas.openxmlformats.org/presentationml/2006/ole">
            <p:oleObj spid="_x0000_s51207" name="Drawing" r:id="rId9" imgW="3174840" imgH="2334960" progId="">
              <p:embed/>
            </p:oleObj>
          </a:graphicData>
        </a:graphic>
      </p:graphicFrame>
      <p:graphicFrame>
        <p:nvGraphicFramePr>
          <p:cNvPr id="73782" name="Object 54"/>
          <p:cNvGraphicFramePr>
            <a:graphicFrameLocks noChangeAspect="1"/>
          </p:cNvGraphicFramePr>
          <p:nvPr/>
        </p:nvGraphicFramePr>
        <p:xfrm>
          <a:off x="3332285" y="1250950"/>
          <a:ext cx="4881197" cy="4013200"/>
        </p:xfrm>
        <a:graphic>
          <a:graphicData uri="http://schemas.openxmlformats.org/presentationml/2006/ole">
            <p:oleObj spid="_x0000_s51208" name="Drawing" r:id="rId10" imgW="3393720" imgH="2467800" progId="">
              <p:embed/>
            </p:oleObj>
          </a:graphicData>
        </a:graphic>
      </p:graphicFrame>
      <p:graphicFrame>
        <p:nvGraphicFramePr>
          <p:cNvPr id="73783" name="Object 55"/>
          <p:cNvGraphicFramePr>
            <a:graphicFrameLocks noChangeAspect="1"/>
          </p:cNvGraphicFramePr>
          <p:nvPr/>
        </p:nvGraphicFramePr>
        <p:xfrm>
          <a:off x="685801" y="2979738"/>
          <a:ext cx="1534258" cy="971550"/>
        </p:xfrm>
        <a:graphic>
          <a:graphicData uri="http://schemas.openxmlformats.org/presentationml/2006/ole">
            <p:oleObj spid="_x0000_s51209" name="数式" r:id="rId11" imgW="736560" imgH="431640" progId="Equation.3">
              <p:embed/>
            </p:oleObj>
          </a:graphicData>
        </a:graphic>
      </p:graphicFrame>
      <p:graphicFrame>
        <p:nvGraphicFramePr>
          <p:cNvPr id="73784" name="Object 56"/>
          <p:cNvGraphicFramePr>
            <a:graphicFrameLocks noChangeAspect="1"/>
          </p:cNvGraphicFramePr>
          <p:nvPr/>
        </p:nvGraphicFramePr>
        <p:xfrm>
          <a:off x="681404" y="2971800"/>
          <a:ext cx="1534257" cy="971550"/>
        </p:xfrm>
        <a:graphic>
          <a:graphicData uri="http://schemas.openxmlformats.org/presentationml/2006/ole">
            <p:oleObj spid="_x0000_s51210" name="数式" r:id="rId12" imgW="736560" imgH="431640" progId="Equation.3">
              <p:embed/>
            </p:oleObj>
          </a:graphicData>
        </a:graphic>
      </p:graphicFrame>
      <p:graphicFrame>
        <p:nvGraphicFramePr>
          <p:cNvPr id="73785" name="Object 57"/>
          <p:cNvGraphicFramePr>
            <a:graphicFrameLocks noChangeAspect="1"/>
          </p:cNvGraphicFramePr>
          <p:nvPr/>
        </p:nvGraphicFramePr>
        <p:xfrm>
          <a:off x="3374782" y="1631950"/>
          <a:ext cx="4796203" cy="3252788"/>
        </p:xfrm>
        <a:graphic>
          <a:graphicData uri="http://schemas.openxmlformats.org/presentationml/2006/ole">
            <p:oleObj spid="_x0000_s51211" name="Drawing" r:id="rId13" imgW="3003840" imgH="2021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3908181" y="1673225"/>
          <a:ext cx="1323242" cy="457200"/>
        </p:xfrm>
        <a:graphic>
          <a:graphicData uri="http://schemas.openxmlformats.org/presentationml/2006/ole">
            <p:oleObj spid="_x0000_s52226" name="数式" r:id="rId3" imgW="634680" imgH="203040" progId="Equation.3">
              <p:embed/>
            </p:oleObj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2413489" y="1662113"/>
          <a:ext cx="4312626" cy="457200"/>
        </p:xfrm>
        <a:graphic>
          <a:graphicData uri="http://schemas.openxmlformats.org/presentationml/2006/ole">
            <p:oleObj spid="_x0000_s52227" name="数式" r:id="rId4" imgW="2070000" imgH="203040" progId="Equation.3">
              <p:embed/>
            </p:oleObj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3789485" y="1400175"/>
          <a:ext cx="1562100" cy="971550"/>
        </p:xfrm>
        <a:graphic>
          <a:graphicData uri="http://schemas.openxmlformats.org/presentationml/2006/ole">
            <p:oleObj spid="_x0000_s52228" name="数式" r:id="rId5" imgW="749160" imgH="431640" progId="Equation.3">
              <p:embed/>
            </p:oleObj>
          </a:graphicData>
        </a:graphic>
      </p:graphicFrame>
      <p:graphicFrame>
        <p:nvGraphicFramePr>
          <p:cNvPr id="74771" name="Object 19"/>
          <p:cNvGraphicFramePr>
            <a:graphicFrameLocks noChangeAspect="1"/>
          </p:cNvGraphicFramePr>
          <p:nvPr/>
        </p:nvGraphicFramePr>
        <p:xfrm>
          <a:off x="3789485" y="1414463"/>
          <a:ext cx="1560635" cy="971550"/>
        </p:xfrm>
        <a:graphic>
          <a:graphicData uri="http://schemas.openxmlformats.org/presentationml/2006/ole">
            <p:oleObj spid="_x0000_s52229" name="数式" r:id="rId6" imgW="749160" imgH="431640" progId="Equation.3">
              <p:embed/>
            </p:oleObj>
          </a:graphicData>
        </a:graphic>
      </p:graphicFrame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066443" y="322263"/>
            <a:ext cx="4680438" cy="944562"/>
            <a:chOff x="2775" y="406"/>
            <a:chExt cx="2657" cy="595"/>
          </a:xfrm>
        </p:grpSpPr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flipV="1">
              <a:off x="2775" y="406"/>
              <a:ext cx="0" cy="5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>
              <a:off x="2781" y="995"/>
              <a:ext cx="26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7676149" y="1222276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Frequency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3101054" y="308438"/>
            <a:ext cx="1071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Intensity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>
            <a:off x="7114443" y="442913"/>
            <a:ext cx="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875943" y="1138239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1516674" y="6180138"/>
            <a:ext cx="604324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6786196" y="6118226"/>
            <a:ext cx="689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Time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036778" y="436564"/>
            <a:ext cx="149469" cy="814387"/>
            <a:chOff x="4802" y="275"/>
            <a:chExt cx="102" cy="513"/>
          </a:xfrm>
        </p:grpSpPr>
        <p:sp>
          <p:nvSpPr>
            <p:cNvPr id="74787" name="Line 35"/>
            <p:cNvSpPr>
              <a:spLocks noChangeShapeType="1"/>
            </p:cNvSpPr>
            <p:nvPr/>
          </p:nvSpPr>
          <p:spPr bwMode="auto">
            <a:xfrm>
              <a:off x="4802" y="277"/>
              <a:ext cx="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88" name="Line 36"/>
            <p:cNvSpPr>
              <a:spLocks noChangeShapeType="1"/>
            </p:cNvSpPr>
            <p:nvPr/>
          </p:nvSpPr>
          <p:spPr bwMode="auto">
            <a:xfrm>
              <a:off x="4904" y="275"/>
              <a:ext cx="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714393" y="430213"/>
            <a:ext cx="783981" cy="842962"/>
            <a:chOff x="4582" y="271"/>
            <a:chExt cx="535" cy="531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4959" y="271"/>
              <a:ext cx="102" cy="515"/>
              <a:chOff x="5092" y="33"/>
              <a:chExt cx="102" cy="515"/>
            </a:xfrm>
          </p:grpSpPr>
          <p:sp>
            <p:nvSpPr>
              <p:cNvPr id="74792" name="Line 40"/>
              <p:cNvSpPr>
                <a:spLocks noChangeShapeType="1"/>
              </p:cNvSpPr>
              <p:nvPr/>
            </p:nvSpPr>
            <p:spPr bwMode="auto">
              <a:xfrm>
                <a:off x="5145" y="3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93" name="Line 41"/>
              <p:cNvSpPr>
                <a:spLocks noChangeShapeType="1"/>
              </p:cNvSpPr>
              <p:nvPr/>
            </p:nvSpPr>
            <p:spPr bwMode="auto">
              <a:xfrm>
                <a:off x="5092" y="35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94" name="Line 42"/>
              <p:cNvSpPr>
                <a:spLocks noChangeShapeType="1"/>
              </p:cNvSpPr>
              <p:nvPr/>
            </p:nvSpPr>
            <p:spPr bwMode="auto">
              <a:xfrm>
                <a:off x="5194" y="33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4647" y="274"/>
              <a:ext cx="102" cy="515"/>
              <a:chOff x="5092" y="33"/>
              <a:chExt cx="102" cy="515"/>
            </a:xfrm>
          </p:grpSpPr>
          <p:sp>
            <p:nvSpPr>
              <p:cNvPr id="74798" name="Line 46"/>
              <p:cNvSpPr>
                <a:spLocks noChangeShapeType="1"/>
              </p:cNvSpPr>
              <p:nvPr/>
            </p:nvSpPr>
            <p:spPr bwMode="auto">
              <a:xfrm>
                <a:off x="5145" y="3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99" name="Line 47"/>
              <p:cNvSpPr>
                <a:spLocks noChangeShapeType="1"/>
              </p:cNvSpPr>
              <p:nvPr/>
            </p:nvSpPr>
            <p:spPr bwMode="auto">
              <a:xfrm>
                <a:off x="5092" y="35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00" name="Line 48"/>
              <p:cNvSpPr>
                <a:spLocks noChangeShapeType="1"/>
              </p:cNvSpPr>
              <p:nvPr/>
            </p:nvSpPr>
            <p:spPr bwMode="auto">
              <a:xfrm>
                <a:off x="5194" y="33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4802" name="Line 50"/>
            <p:cNvSpPr>
              <a:spLocks noChangeShapeType="1"/>
            </p:cNvSpPr>
            <p:nvPr/>
          </p:nvSpPr>
          <p:spPr bwMode="auto">
            <a:xfrm>
              <a:off x="4582" y="280"/>
              <a:ext cx="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03" name="Line 51"/>
            <p:cNvSpPr>
              <a:spLocks noChangeShapeType="1"/>
            </p:cNvSpPr>
            <p:nvPr/>
          </p:nvSpPr>
          <p:spPr bwMode="auto">
            <a:xfrm>
              <a:off x="5117" y="291"/>
              <a:ext cx="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4804" name="Line 52"/>
          <p:cNvSpPr>
            <a:spLocks noChangeShapeType="1"/>
          </p:cNvSpPr>
          <p:nvPr/>
        </p:nvSpPr>
        <p:spPr bwMode="auto">
          <a:xfrm>
            <a:off x="9144000" y="1685926"/>
            <a:ext cx="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820" name="Line 68"/>
          <p:cNvSpPr>
            <a:spLocks noChangeShapeType="1"/>
          </p:cNvSpPr>
          <p:nvPr/>
        </p:nvSpPr>
        <p:spPr bwMode="auto">
          <a:xfrm>
            <a:off x="9144000" y="2632076"/>
            <a:ext cx="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5627077" y="406400"/>
            <a:ext cx="2955681" cy="871538"/>
            <a:chOff x="3840" y="256"/>
            <a:chExt cx="2017" cy="549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5755" y="290"/>
              <a:ext cx="102" cy="515"/>
              <a:chOff x="5092" y="33"/>
              <a:chExt cx="102" cy="515"/>
            </a:xfrm>
          </p:grpSpPr>
          <p:sp>
            <p:nvSpPr>
              <p:cNvPr id="74812" name="Line 60"/>
              <p:cNvSpPr>
                <a:spLocks noChangeShapeType="1"/>
              </p:cNvSpPr>
              <p:nvPr/>
            </p:nvSpPr>
            <p:spPr bwMode="auto">
              <a:xfrm>
                <a:off x="5145" y="3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13" name="Line 61"/>
              <p:cNvSpPr>
                <a:spLocks noChangeShapeType="1"/>
              </p:cNvSpPr>
              <p:nvPr/>
            </p:nvSpPr>
            <p:spPr bwMode="auto">
              <a:xfrm>
                <a:off x="5092" y="35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14" name="Line 62"/>
              <p:cNvSpPr>
                <a:spLocks noChangeShapeType="1"/>
              </p:cNvSpPr>
              <p:nvPr/>
            </p:nvSpPr>
            <p:spPr bwMode="auto">
              <a:xfrm>
                <a:off x="5194" y="33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5169" y="256"/>
              <a:ext cx="535" cy="531"/>
              <a:chOff x="5603" y="1649"/>
              <a:chExt cx="535" cy="531"/>
            </a:xfrm>
          </p:grpSpPr>
          <p:sp>
            <p:nvSpPr>
              <p:cNvPr id="74821" name="Line 69"/>
              <p:cNvSpPr>
                <a:spLocks noChangeShapeType="1"/>
              </p:cNvSpPr>
              <p:nvPr/>
            </p:nvSpPr>
            <p:spPr bwMode="auto">
              <a:xfrm>
                <a:off x="5876" y="165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2" name="Group 70"/>
              <p:cNvGrpSpPr>
                <a:grpSpLocks/>
              </p:cNvGrpSpPr>
              <p:nvPr/>
            </p:nvGrpSpPr>
            <p:grpSpPr bwMode="auto">
              <a:xfrm>
                <a:off x="5823" y="1653"/>
                <a:ext cx="102" cy="513"/>
                <a:chOff x="4802" y="275"/>
                <a:chExt cx="102" cy="513"/>
              </a:xfrm>
            </p:grpSpPr>
            <p:sp>
              <p:nvSpPr>
                <p:cNvPr id="74823" name="Line 71"/>
                <p:cNvSpPr>
                  <a:spLocks noChangeShapeType="1"/>
                </p:cNvSpPr>
                <p:nvPr/>
              </p:nvSpPr>
              <p:spPr bwMode="auto">
                <a:xfrm>
                  <a:off x="4802" y="277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24" name="Line 72"/>
                <p:cNvSpPr>
                  <a:spLocks noChangeShapeType="1"/>
                </p:cNvSpPr>
                <p:nvPr/>
              </p:nvSpPr>
              <p:spPr bwMode="auto">
                <a:xfrm>
                  <a:off x="4904" y="275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5603" y="1649"/>
                <a:ext cx="535" cy="531"/>
                <a:chOff x="4582" y="271"/>
                <a:chExt cx="535" cy="531"/>
              </a:xfrm>
            </p:grpSpPr>
            <p:grpSp>
              <p:nvGrpSpPr>
                <p:cNvPr id="14" name="Group 74"/>
                <p:cNvGrpSpPr>
                  <a:grpSpLocks/>
                </p:cNvGrpSpPr>
                <p:nvPr/>
              </p:nvGrpSpPr>
              <p:grpSpPr bwMode="auto">
                <a:xfrm>
                  <a:off x="4959" y="271"/>
                  <a:ext cx="102" cy="515"/>
                  <a:chOff x="5092" y="33"/>
                  <a:chExt cx="102" cy="515"/>
                </a:xfrm>
              </p:grpSpPr>
              <p:sp>
                <p:nvSpPr>
                  <p:cNvPr id="7482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37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28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35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2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5194" y="33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5" name="Group 78"/>
                <p:cNvGrpSpPr>
                  <a:grpSpLocks/>
                </p:cNvGrpSpPr>
                <p:nvPr/>
              </p:nvGrpSpPr>
              <p:grpSpPr bwMode="auto">
                <a:xfrm>
                  <a:off x="4647" y="274"/>
                  <a:ext cx="102" cy="515"/>
                  <a:chOff x="5092" y="33"/>
                  <a:chExt cx="102" cy="515"/>
                </a:xfrm>
              </p:grpSpPr>
              <p:sp>
                <p:nvSpPr>
                  <p:cNvPr id="7483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37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3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35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3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194" y="33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4834" name="Line 82"/>
                <p:cNvSpPr>
                  <a:spLocks noChangeShapeType="1"/>
                </p:cNvSpPr>
                <p:nvPr/>
              </p:nvSpPr>
              <p:spPr bwMode="auto">
                <a:xfrm>
                  <a:off x="4582" y="280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35" name="Line 83"/>
                <p:cNvSpPr>
                  <a:spLocks noChangeShapeType="1"/>
                </p:cNvSpPr>
                <p:nvPr/>
              </p:nvSpPr>
              <p:spPr bwMode="auto">
                <a:xfrm>
                  <a:off x="5117" y="291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6" name="Group 85"/>
            <p:cNvGrpSpPr>
              <a:grpSpLocks/>
            </p:cNvGrpSpPr>
            <p:nvPr/>
          </p:nvGrpSpPr>
          <p:grpSpPr bwMode="auto">
            <a:xfrm>
              <a:off x="4000" y="258"/>
              <a:ext cx="535" cy="531"/>
              <a:chOff x="5603" y="1649"/>
              <a:chExt cx="535" cy="531"/>
            </a:xfrm>
          </p:grpSpPr>
          <p:sp>
            <p:nvSpPr>
              <p:cNvPr id="74838" name="Line 86"/>
              <p:cNvSpPr>
                <a:spLocks noChangeShapeType="1"/>
              </p:cNvSpPr>
              <p:nvPr/>
            </p:nvSpPr>
            <p:spPr bwMode="auto">
              <a:xfrm>
                <a:off x="5876" y="165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7" name="Group 87"/>
              <p:cNvGrpSpPr>
                <a:grpSpLocks/>
              </p:cNvGrpSpPr>
              <p:nvPr/>
            </p:nvGrpSpPr>
            <p:grpSpPr bwMode="auto">
              <a:xfrm>
                <a:off x="5823" y="1653"/>
                <a:ext cx="102" cy="513"/>
                <a:chOff x="4802" y="275"/>
                <a:chExt cx="102" cy="513"/>
              </a:xfrm>
            </p:grpSpPr>
            <p:sp>
              <p:nvSpPr>
                <p:cNvPr id="74840" name="Line 88"/>
                <p:cNvSpPr>
                  <a:spLocks noChangeShapeType="1"/>
                </p:cNvSpPr>
                <p:nvPr/>
              </p:nvSpPr>
              <p:spPr bwMode="auto">
                <a:xfrm>
                  <a:off x="4802" y="277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41" name="Line 89"/>
                <p:cNvSpPr>
                  <a:spLocks noChangeShapeType="1"/>
                </p:cNvSpPr>
                <p:nvPr/>
              </p:nvSpPr>
              <p:spPr bwMode="auto">
                <a:xfrm>
                  <a:off x="4904" y="275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Group 90"/>
              <p:cNvGrpSpPr>
                <a:grpSpLocks/>
              </p:cNvGrpSpPr>
              <p:nvPr/>
            </p:nvGrpSpPr>
            <p:grpSpPr bwMode="auto">
              <a:xfrm>
                <a:off x="5603" y="1649"/>
                <a:ext cx="535" cy="531"/>
                <a:chOff x="4582" y="271"/>
                <a:chExt cx="535" cy="531"/>
              </a:xfrm>
            </p:grpSpPr>
            <p:grpSp>
              <p:nvGrpSpPr>
                <p:cNvPr id="19" name="Group 91"/>
                <p:cNvGrpSpPr>
                  <a:grpSpLocks/>
                </p:cNvGrpSpPr>
                <p:nvPr/>
              </p:nvGrpSpPr>
              <p:grpSpPr bwMode="auto">
                <a:xfrm>
                  <a:off x="4959" y="271"/>
                  <a:ext cx="102" cy="515"/>
                  <a:chOff x="5092" y="33"/>
                  <a:chExt cx="102" cy="515"/>
                </a:xfrm>
              </p:grpSpPr>
              <p:sp>
                <p:nvSpPr>
                  <p:cNvPr id="7484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37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4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35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4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194" y="33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0" name="Group 95"/>
                <p:cNvGrpSpPr>
                  <a:grpSpLocks/>
                </p:cNvGrpSpPr>
                <p:nvPr/>
              </p:nvGrpSpPr>
              <p:grpSpPr bwMode="auto">
                <a:xfrm>
                  <a:off x="4647" y="274"/>
                  <a:ext cx="102" cy="515"/>
                  <a:chOff x="5092" y="33"/>
                  <a:chExt cx="102" cy="515"/>
                </a:xfrm>
              </p:grpSpPr>
              <p:sp>
                <p:nvSpPr>
                  <p:cNvPr id="7484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37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4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5092" y="35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85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5194" y="33"/>
                    <a:ext cx="0" cy="5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4851" name="Line 99"/>
                <p:cNvSpPr>
                  <a:spLocks noChangeShapeType="1"/>
                </p:cNvSpPr>
                <p:nvPr/>
              </p:nvSpPr>
              <p:spPr bwMode="auto">
                <a:xfrm>
                  <a:off x="4582" y="280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52" name="Line 100"/>
                <p:cNvSpPr>
                  <a:spLocks noChangeShapeType="1"/>
                </p:cNvSpPr>
                <p:nvPr/>
              </p:nvSpPr>
              <p:spPr bwMode="auto">
                <a:xfrm>
                  <a:off x="5117" y="291"/>
                  <a:ext cx="0" cy="5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" name="Group 101"/>
            <p:cNvGrpSpPr>
              <a:grpSpLocks/>
            </p:cNvGrpSpPr>
            <p:nvPr/>
          </p:nvGrpSpPr>
          <p:grpSpPr bwMode="auto">
            <a:xfrm>
              <a:off x="3840" y="279"/>
              <a:ext cx="102" cy="515"/>
              <a:chOff x="5092" y="33"/>
              <a:chExt cx="102" cy="515"/>
            </a:xfrm>
          </p:grpSpPr>
          <p:sp>
            <p:nvSpPr>
              <p:cNvPr id="74854" name="Line 102"/>
              <p:cNvSpPr>
                <a:spLocks noChangeShapeType="1"/>
              </p:cNvSpPr>
              <p:nvPr/>
            </p:nvSpPr>
            <p:spPr bwMode="auto">
              <a:xfrm>
                <a:off x="5145" y="37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55" name="Line 103"/>
              <p:cNvSpPr>
                <a:spLocks noChangeShapeType="1"/>
              </p:cNvSpPr>
              <p:nvPr/>
            </p:nvSpPr>
            <p:spPr bwMode="auto">
              <a:xfrm>
                <a:off x="5092" y="35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56" name="Line 104"/>
              <p:cNvSpPr>
                <a:spLocks noChangeShapeType="1"/>
              </p:cNvSpPr>
              <p:nvPr/>
            </p:nvSpPr>
            <p:spPr bwMode="auto">
              <a:xfrm>
                <a:off x="5194" y="33"/>
                <a:ext cx="0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aphicFrame>
        <p:nvGraphicFramePr>
          <p:cNvPr id="74858" name="Object 106"/>
          <p:cNvGraphicFramePr>
            <a:graphicFrameLocks noChangeAspect="1"/>
          </p:cNvGraphicFramePr>
          <p:nvPr/>
        </p:nvGraphicFramePr>
        <p:xfrm>
          <a:off x="1855178" y="2387600"/>
          <a:ext cx="5430715" cy="3540125"/>
        </p:xfrm>
        <a:graphic>
          <a:graphicData uri="http://schemas.openxmlformats.org/presentationml/2006/ole">
            <p:oleObj spid="_x0000_s52230" name="Drawing" r:id="rId7" imgW="1463760" imgH="958680" progId="">
              <p:embed/>
            </p:oleObj>
          </a:graphicData>
        </a:graphic>
      </p:graphicFrame>
      <p:graphicFrame>
        <p:nvGraphicFramePr>
          <p:cNvPr id="74859" name="Object 107"/>
          <p:cNvGraphicFramePr>
            <a:graphicFrameLocks noChangeAspect="1"/>
          </p:cNvGraphicFramePr>
          <p:nvPr/>
        </p:nvGraphicFramePr>
        <p:xfrm>
          <a:off x="1869831" y="2389189"/>
          <a:ext cx="5401408" cy="3559175"/>
        </p:xfrm>
        <a:graphic>
          <a:graphicData uri="http://schemas.openxmlformats.org/presentationml/2006/ole">
            <p:oleObj spid="_x0000_s52231" name="Drawing" r:id="rId8" imgW="1207080" imgH="626400" progId="">
              <p:embed/>
            </p:oleObj>
          </a:graphicData>
        </a:graphic>
      </p:graphicFrame>
      <p:graphicFrame>
        <p:nvGraphicFramePr>
          <p:cNvPr id="74860" name="Object 108"/>
          <p:cNvGraphicFramePr>
            <a:graphicFrameLocks noChangeAspect="1"/>
          </p:cNvGraphicFramePr>
          <p:nvPr/>
        </p:nvGraphicFramePr>
        <p:xfrm>
          <a:off x="1937239" y="2379664"/>
          <a:ext cx="5265127" cy="3557587"/>
        </p:xfrm>
        <a:graphic>
          <a:graphicData uri="http://schemas.openxmlformats.org/presentationml/2006/ole">
            <p:oleObj spid="_x0000_s52232" name="Drawing" r:id="rId9" imgW="1055160" imgH="635760" progId="">
              <p:embed/>
            </p:oleObj>
          </a:graphicData>
        </a:graphic>
      </p:graphicFrame>
      <p:graphicFrame>
        <p:nvGraphicFramePr>
          <p:cNvPr id="74862" name="Object 110"/>
          <p:cNvGraphicFramePr>
            <a:graphicFrameLocks noChangeAspect="1"/>
          </p:cNvGraphicFramePr>
          <p:nvPr/>
        </p:nvGraphicFramePr>
        <p:xfrm>
          <a:off x="1830266" y="2365375"/>
          <a:ext cx="5480538" cy="3741738"/>
        </p:xfrm>
        <a:graphic>
          <a:graphicData uri="http://schemas.openxmlformats.org/presentationml/2006/ole">
            <p:oleObj spid="_x0000_s52233" name="Drawing" r:id="rId10" imgW="1701360" imgH="1015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69913" y="3516313"/>
            <a:ext cx="3560762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127500" y="3475038"/>
            <a:ext cx="4071938" cy="889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5400000">
            <a:off x="8258969" y="3348832"/>
            <a:ext cx="209550" cy="341312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7550" y="2838450"/>
            <a:ext cx="3376613" cy="635000"/>
            <a:chOff x="1186" y="2674"/>
            <a:chExt cx="1049" cy="400"/>
          </a:xfrm>
        </p:grpSpPr>
        <p:sp>
          <p:nvSpPr>
            <p:cNvPr id="11314" name="Line 9"/>
            <p:cNvSpPr>
              <a:spLocks noChangeShapeType="1"/>
            </p:cNvSpPr>
            <p:nvPr/>
          </p:nvSpPr>
          <p:spPr bwMode="auto">
            <a:xfrm>
              <a:off x="118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5" name="Line 10"/>
            <p:cNvSpPr>
              <a:spLocks noChangeShapeType="1"/>
            </p:cNvSpPr>
            <p:nvPr/>
          </p:nvSpPr>
          <p:spPr bwMode="auto">
            <a:xfrm>
              <a:off x="1281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6" name="Line 11"/>
            <p:cNvSpPr>
              <a:spLocks noChangeShapeType="1"/>
            </p:cNvSpPr>
            <p:nvPr/>
          </p:nvSpPr>
          <p:spPr bwMode="auto">
            <a:xfrm>
              <a:off x="137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7" name="Line 12"/>
            <p:cNvSpPr>
              <a:spLocks noChangeShapeType="1"/>
            </p:cNvSpPr>
            <p:nvPr/>
          </p:nvSpPr>
          <p:spPr bwMode="auto">
            <a:xfrm>
              <a:off x="147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8" name="Line 13"/>
            <p:cNvSpPr>
              <a:spLocks noChangeShapeType="1"/>
            </p:cNvSpPr>
            <p:nvPr/>
          </p:nvSpPr>
          <p:spPr bwMode="auto">
            <a:xfrm>
              <a:off x="1567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9" name="Line 14"/>
            <p:cNvSpPr>
              <a:spLocks noChangeShapeType="1"/>
            </p:cNvSpPr>
            <p:nvPr/>
          </p:nvSpPr>
          <p:spPr bwMode="auto">
            <a:xfrm>
              <a:off x="166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0" name="Line 15"/>
            <p:cNvSpPr>
              <a:spLocks noChangeShapeType="1"/>
            </p:cNvSpPr>
            <p:nvPr/>
          </p:nvSpPr>
          <p:spPr bwMode="auto">
            <a:xfrm>
              <a:off x="175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1" name="Line 16"/>
            <p:cNvSpPr>
              <a:spLocks noChangeShapeType="1"/>
            </p:cNvSpPr>
            <p:nvPr/>
          </p:nvSpPr>
          <p:spPr bwMode="auto">
            <a:xfrm>
              <a:off x="1853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2" name="Line 17"/>
            <p:cNvSpPr>
              <a:spLocks noChangeShapeType="1"/>
            </p:cNvSpPr>
            <p:nvPr/>
          </p:nvSpPr>
          <p:spPr bwMode="auto">
            <a:xfrm>
              <a:off x="194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3" name="Line 18"/>
            <p:cNvSpPr>
              <a:spLocks noChangeShapeType="1"/>
            </p:cNvSpPr>
            <p:nvPr/>
          </p:nvSpPr>
          <p:spPr bwMode="auto">
            <a:xfrm>
              <a:off x="2044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4" name="Line 19"/>
            <p:cNvSpPr>
              <a:spLocks noChangeShapeType="1"/>
            </p:cNvSpPr>
            <p:nvPr/>
          </p:nvSpPr>
          <p:spPr bwMode="auto">
            <a:xfrm>
              <a:off x="2139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5" name="Line 20"/>
            <p:cNvSpPr>
              <a:spLocks noChangeShapeType="1"/>
            </p:cNvSpPr>
            <p:nvPr/>
          </p:nvSpPr>
          <p:spPr bwMode="auto">
            <a:xfrm>
              <a:off x="2235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4383088" y="2840038"/>
            <a:ext cx="0" cy="63341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4687888" y="2574925"/>
            <a:ext cx="0" cy="898525"/>
          </a:xfrm>
          <a:prstGeom prst="line">
            <a:avLst/>
          </a:prstGeom>
          <a:noFill/>
          <a:ln w="57150">
            <a:solidFill>
              <a:srgbClr val="CE4132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4994275" y="2403475"/>
            <a:ext cx="0" cy="1069975"/>
          </a:xfrm>
          <a:prstGeom prst="line">
            <a:avLst/>
          </a:prstGeom>
          <a:noFill/>
          <a:ln w="57150">
            <a:solidFill>
              <a:srgbClr val="D44B14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02250" y="2293938"/>
            <a:ext cx="0" cy="1179512"/>
          </a:xfrm>
          <a:prstGeom prst="line">
            <a:avLst/>
          </a:prstGeom>
          <a:noFill/>
          <a:ln w="57150">
            <a:solidFill>
              <a:srgbClr val="F5390D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608638" y="2225675"/>
            <a:ext cx="0" cy="1247775"/>
          </a:xfrm>
          <a:prstGeom prst="line">
            <a:avLst/>
          </a:prstGeom>
          <a:noFill/>
          <a:ln w="57150">
            <a:solidFill>
              <a:srgbClr val="FA8418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5915025" y="2198688"/>
            <a:ext cx="0" cy="1274762"/>
          </a:xfrm>
          <a:prstGeom prst="line">
            <a:avLst/>
          </a:prstGeom>
          <a:noFill/>
          <a:ln w="57150">
            <a:solidFill>
              <a:srgbClr val="FCDF06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223000" y="2189163"/>
            <a:ext cx="0" cy="1282700"/>
          </a:xfrm>
          <a:prstGeom prst="line">
            <a:avLst/>
          </a:prstGeom>
          <a:noFill/>
          <a:ln w="57150">
            <a:solidFill>
              <a:srgbClr val="B5F022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6529388" y="2230438"/>
            <a:ext cx="0" cy="1241425"/>
          </a:xfrm>
          <a:prstGeom prst="line">
            <a:avLst/>
          </a:prstGeom>
          <a:noFill/>
          <a:ln w="57150">
            <a:solidFill>
              <a:srgbClr val="0DD503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6834188" y="2282825"/>
            <a:ext cx="0" cy="1189038"/>
          </a:xfrm>
          <a:prstGeom prst="line">
            <a:avLst/>
          </a:prstGeom>
          <a:noFill/>
          <a:ln w="57150">
            <a:solidFill>
              <a:srgbClr val="026A25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143750" y="2401888"/>
            <a:ext cx="0" cy="1069975"/>
          </a:xfrm>
          <a:prstGeom prst="line">
            <a:avLst/>
          </a:prstGeom>
          <a:noFill/>
          <a:ln w="57150">
            <a:solidFill>
              <a:srgbClr val="1B1B8F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7448550" y="2571750"/>
            <a:ext cx="0" cy="900113"/>
          </a:xfrm>
          <a:prstGeom prst="line">
            <a:avLst/>
          </a:prstGeom>
          <a:noFill/>
          <a:ln w="57150">
            <a:solidFill>
              <a:srgbClr val="2300F4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7758113" y="2898775"/>
            <a:ext cx="0" cy="573088"/>
          </a:xfrm>
          <a:prstGeom prst="line">
            <a:avLst/>
          </a:prstGeom>
          <a:noFill/>
          <a:ln w="57150">
            <a:solidFill>
              <a:srgbClr val="8204C8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574675" y="1993900"/>
            <a:ext cx="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283" name="Text Box 34"/>
          <p:cNvSpPr txBox="1">
            <a:spLocks noChangeArrowheads="1"/>
          </p:cNvSpPr>
          <p:nvPr/>
        </p:nvSpPr>
        <p:spPr bwMode="auto">
          <a:xfrm>
            <a:off x="358775" y="32956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52438" y="34750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>
                <a:latin typeface="Times New Roman" pitchFamily="18" charset="0"/>
              </a:rPr>
              <a:t>f</a:t>
            </a:r>
            <a:r>
              <a:rPr lang="en-US" altLang="ja-JP" b="1" baseline="-25000">
                <a:latin typeface="Times New Roman" pitchFamily="18" charset="0"/>
              </a:rPr>
              <a:t>ceo</a:t>
            </a:r>
          </a:p>
        </p:txBody>
      </p:sp>
      <p:sp>
        <p:nvSpPr>
          <p:cNvPr id="11285" name="Text Box 39"/>
          <p:cNvSpPr txBox="1">
            <a:spLocks noChangeArrowheads="1"/>
          </p:cNvSpPr>
          <p:nvPr/>
        </p:nvSpPr>
        <p:spPr bwMode="auto">
          <a:xfrm>
            <a:off x="6278810" y="1906214"/>
            <a:ext cx="2340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Optical frequency comb</a:t>
            </a:r>
            <a:endParaRPr lang="en-US" altLang="ja-JP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86" name="Text Box 40"/>
          <p:cNvSpPr txBox="1">
            <a:spLocks noChangeArrowheads="1"/>
          </p:cNvSpPr>
          <p:nvPr/>
        </p:nvSpPr>
        <p:spPr bwMode="auto">
          <a:xfrm>
            <a:off x="7283450" y="3536950"/>
            <a:ext cx="1396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Frequency</a:t>
            </a:r>
            <a:endParaRPr lang="en-US" altLang="ja-JP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V="1">
            <a:off x="4219575" y="3328988"/>
            <a:ext cx="1690688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2686050" y="3862388"/>
            <a:ext cx="3119438" cy="6921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2984500" y="3963988"/>
            <a:ext cx="253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>
                <a:latin typeface="Times New Roman" pitchFamily="18" charset="0"/>
              </a:rPr>
              <a:t>(</a:t>
            </a:r>
            <a:r>
              <a:rPr lang="en-US" altLang="ja-JP" sz="2400" b="1" i="1">
                <a:latin typeface="Times New Roman" pitchFamily="18" charset="0"/>
              </a:rPr>
              <a:t>N</a:t>
            </a:r>
            <a:r>
              <a:rPr lang="en-US" altLang="ja-JP" sz="2400" b="1">
                <a:latin typeface="Times New Roman" pitchFamily="18" charset="0"/>
              </a:rPr>
              <a:t>) = </a:t>
            </a:r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 baseline="-25000">
                <a:latin typeface="Times New Roman" pitchFamily="18" charset="0"/>
              </a:rPr>
              <a:t>ceo</a:t>
            </a:r>
            <a:r>
              <a:rPr lang="en-US" altLang="ja-JP" sz="2400" b="1">
                <a:latin typeface="Times New Roman" pitchFamily="18" charset="0"/>
              </a:rPr>
              <a:t> + </a:t>
            </a:r>
            <a:r>
              <a:rPr lang="en-US" altLang="ja-JP" sz="2400" b="1" i="1">
                <a:latin typeface="Times New Roman" pitchFamily="18" charset="0"/>
              </a:rPr>
              <a:t>N</a:t>
            </a:r>
            <a:r>
              <a:rPr lang="ja-JP" altLang="en-US" sz="2400" b="1">
                <a:latin typeface="Times New Roman" pitchFamily="18" charset="0"/>
              </a:rPr>
              <a:t>・</a:t>
            </a:r>
            <a:r>
              <a:rPr lang="en-US" altLang="ja-JP" sz="2400" b="1" i="1">
                <a:latin typeface="Times New Roman" pitchFamily="18" charset="0"/>
              </a:rPr>
              <a:t>f</a:t>
            </a:r>
            <a:r>
              <a:rPr lang="en-US" altLang="ja-JP" sz="2400" b="1" baseline="-25000">
                <a:latin typeface="Times New Roman" pitchFamily="18" charset="0"/>
              </a:rPr>
              <a:t>rep</a:t>
            </a:r>
          </a:p>
        </p:txBody>
      </p:sp>
      <p:sp>
        <p:nvSpPr>
          <p:cNvPr id="11292" name="Text Box 46"/>
          <p:cNvSpPr txBox="1">
            <a:spLocks noChangeArrowheads="1"/>
          </p:cNvSpPr>
          <p:nvPr/>
        </p:nvSpPr>
        <p:spPr bwMode="auto">
          <a:xfrm>
            <a:off x="5773738" y="1698625"/>
            <a:ext cx="541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i="1">
                <a:latin typeface="Times New Roman" pitchFamily="18" charset="0"/>
              </a:rPr>
              <a:t>f</a:t>
            </a:r>
            <a:r>
              <a:rPr lang="en-US" altLang="ja-JP" b="1" baseline="-25000">
                <a:latin typeface="Times New Roman" pitchFamily="18" charset="0"/>
              </a:rPr>
              <a:t>rep</a:t>
            </a:r>
            <a:endParaRPr lang="en-US" altLang="ja-JP" sz="2000"/>
          </a:p>
        </p:txBody>
      </p:sp>
      <p:sp>
        <p:nvSpPr>
          <p:cNvPr id="11293" name="Line 47"/>
          <p:cNvSpPr>
            <a:spLocks noChangeShapeType="1"/>
          </p:cNvSpPr>
          <p:nvPr/>
        </p:nvSpPr>
        <p:spPr bwMode="auto">
          <a:xfrm flipH="1">
            <a:off x="5748338" y="2071688"/>
            <a:ext cx="246062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4" name="Line 48"/>
          <p:cNvSpPr>
            <a:spLocks noChangeShapeType="1"/>
          </p:cNvSpPr>
          <p:nvPr/>
        </p:nvSpPr>
        <p:spPr bwMode="auto">
          <a:xfrm flipH="1">
            <a:off x="5597525" y="2947988"/>
            <a:ext cx="317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31722" y="4448642"/>
            <a:ext cx="4621227" cy="1685926"/>
            <a:chOff x="480" y="2890"/>
            <a:chExt cx="2911" cy="106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6917" name="Line 53"/>
            <p:cNvSpPr>
              <a:spLocks noChangeShapeType="1"/>
            </p:cNvSpPr>
            <p:nvPr/>
          </p:nvSpPr>
          <p:spPr bwMode="auto">
            <a:xfrm>
              <a:off x="1897" y="2890"/>
              <a:ext cx="37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80" y="2912"/>
              <a:ext cx="2911" cy="1040"/>
              <a:chOff x="480" y="2912"/>
              <a:chExt cx="2911" cy="1040"/>
            </a:xfrm>
          </p:grpSpPr>
          <p:sp>
            <p:nvSpPr>
              <p:cNvPr id="36914" name="Line 50"/>
              <p:cNvSpPr>
                <a:spLocks noChangeShapeType="1"/>
              </p:cNvSpPr>
              <p:nvPr/>
            </p:nvSpPr>
            <p:spPr bwMode="auto">
              <a:xfrm flipV="1">
                <a:off x="1926" y="2912"/>
                <a:ext cx="165" cy="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ea typeface="ＭＳ Ｐゴシック" pitchFamily="50" charset="-128"/>
                </a:endParaRPr>
              </a:p>
            </p:txBody>
          </p:sp>
          <p:sp>
            <p:nvSpPr>
              <p:cNvPr id="36920" name="Text Box 56"/>
              <p:cNvSpPr txBox="1">
                <a:spLocks noChangeArrowheads="1"/>
              </p:cNvSpPr>
              <p:nvPr/>
            </p:nvSpPr>
            <p:spPr bwMode="auto">
              <a:xfrm>
                <a:off x="480" y="3370"/>
                <a:ext cx="291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>
                <a:spAutoFit/>
              </a:bodyPr>
              <a:lstStyle/>
              <a:p>
                <a:pPr algn="ctr">
                  <a:defRPr/>
                </a:pPr>
                <a:r>
                  <a:rPr lang="en-US" altLang="ja-JP" b="1" dirty="0" smtClean="0">
                    <a:latin typeface="Tahoma" pitchFamily="34" charset="0"/>
                    <a:ea typeface="ＭＳ Ｐゴシック" pitchFamily="50" charset="-128"/>
                    <a:cs typeface="Tahoma" pitchFamily="34" charset="0"/>
                  </a:rPr>
                  <a:t>This frequency exists because of a</a:t>
                </a:r>
              </a:p>
              <a:p>
                <a:pPr algn="ctr">
                  <a:defRPr/>
                </a:pPr>
                <a:r>
                  <a:rPr lang="en-US" altLang="ja-JP" b="1" dirty="0" smtClean="0">
                    <a:latin typeface="Tahoma" pitchFamily="34" charset="0"/>
                    <a:ea typeface="ＭＳ Ｐゴシック" pitchFamily="50" charset="-128"/>
                    <a:cs typeface="Tahoma" pitchFamily="34" charset="0"/>
                  </a:rPr>
                  <a:t>change of a carrier phase to an optical</a:t>
                </a:r>
              </a:p>
              <a:p>
                <a:pPr algn="ctr">
                  <a:defRPr/>
                </a:pPr>
                <a:r>
                  <a:rPr lang="en-US" altLang="ja-JP" b="1" dirty="0" smtClean="0">
                    <a:latin typeface="Tahoma" pitchFamily="34" charset="0"/>
                    <a:ea typeface="ＭＳ Ｐゴシック" pitchFamily="50" charset="-128"/>
                    <a:cs typeface="Tahoma" pitchFamily="34" charset="0"/>
                  </a:rPr>
                  <a:t>pulse envelope</a:t>
                </a:r>
                <a:endParaRPr lang="en-US" altLang="ja-JP" b="1" dirty="0">
                  <a:latin typeface="Tahoma" pitchFamily="34" charset="0"/>
                  <a:ea typeface="ＭＳ Ｐゴシック" pitchFamily="50" charset="-128"/>
                  <a:cs typeface="Tahoma" pitchFamily="34" charset="0"/>
                </a:endParaRPr>
              </a:p>
            </p:txBody>
          </p:sp>
        </p:grp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476375" y="522288"/>
            <a:ext cx="6219825" cy="7048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3600" kern="0" dirty="0" smtClean="0">
                <a:latin typeface="Tahoma" pitchFamily="34" charset="0"/>
                <a:ea typeface="+mj-ea"/>
                <a:cs typeface="Tahoma" pitchFamily="34" charset="0"/>
              </a:rPr>
              <a:t>Optical frequency comb</a:t>
            </a:r>
            <a:endParaRPr lang="ja-JP" altLang="en-US" sz="3600" kern="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639888" y="1655763"/>
            <a:ext cx="1635125" cy="330200"/>
            <a:chOff x="1186" y="2674"/>
            <a:chExt cx="1049" cy="400"/>
          </a:xfrm>
        </p:grpSpPr>
        <p:sp>
          <p:nvSpPr>
            <p:cNvPr id="11302" name="Line 9"/>
            <p:cNvSpPr>
              <a:spLocks noChangeShapeType="1"/>
            </p:cNvSpPr>
            <p:nvPr/>
          </p:nvSpPr>
          <p:spPr bwMode="auto">
            <a:xfrm>
              <a:off x="118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3" name="Line 10"/>
            <p:cNvSpPr>
              <a:spLocks noChangeShapeType="1"/>
            </p:cNvSpPr>
            <p:nvPr/>
          </p:nvSpPr>
          <p:spPr bwMode="auto">
            <a:xfrm>
              <a:off x="1281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>
              <a:off x="1376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>
              <a:off x="147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1567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7" name="Line 14"/>
            <p:cNvSpPr>
              <a:spLocks noChangeShapeType="1"/>
            </p:cNvSpPr>
            <p:nvPr/>
          </p:nvSpPr>
          <p:spPr bwMode="auto">
            <a:xfrm>
              <a:off x="1662" y="2675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75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9" name="Line 16"/>
            <p:cNvSpPr>
              <a:spLocks noChangeShapeType="1"/>
            </p:cNvSpPr>
            <p:nvPr/>
          </p:nvSpPr>
          <p:spPr bwMode="auto">
            <a:xfrm>
              <a:off x="1853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0" name="Line 17"/>
            <p:cNvSpPr>
              <a:spLocks noChangeShapeType="1"/>
            </p:cNvSpPr>
            <p:nvPr/>
          </p:nvSpPr>
          <p:spPr bwMode="auto">
            <a:xfrm>
              <a:off x="1948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1" name="Line 18"/>
            <p:cNvSpPr>
              <a:spLocks noChangeShapeType="1"/>
            </p:cNvSpPr>
            <p:nvPr/>
          </p:nvSpPr>
          <p:spPr bwMode="auto">
            <a:xfrm>
              <a:off x="2044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2" name="Line 19"/>
            <p:cNvSpPr>
              <a:spLocks noChangeShapeType="1"/>
            </p:cNvSpPr>
            <p:nvPr/>
          </p:nvSpPr>
          <p:spPr bwMode="auto">
            <a:xfrm>
              <a:off x="2139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3" name="Line 20"/>
            <p:cNvSpPr>
              <a:spLocks noChangeShapeType="1"/>
            </p:cNvSpPr>
            <p:nvPr/>
          </p:nvSpPr>
          <p:spPr bwMode="auto">
            <a:xfrm>
              <a:off x="2235" y="267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498600" y="1971675"/>
            <a:ext cx="2143125" cy="46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auto">
          <a:xfrm rot="5400000">
            <a:off x="3707607" y="1829593"/>
            <a:ext cx="209550" cy="3413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300" name="Text Box 40"/>
          <p:cNvSpPr txBox="1">
            <a:spLocks noChangeArrowheads="1"/>
          </p:cNvSpPr>
          <p:nvPr/>
        </p:nvSpPr>
        <p:spPr bwMode="auto">
          <a:xfrm>
            <a:off x="918882" y="2017713"/>
            <a:ext cx="3321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Optical pulse train on the time axis</a:t>
            </a:r>
            <a:endParaRPr lang="en-US" altLang="ja-JP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01" name="スライド番号プレースホルダ 65"/>
          <p:cNvSpPr>
            <a:spLocks noGrp="1"/>
          </p:cNvSpPr>
          <p:nvPr>
            <p:ph type="sldNum" sz="quarter" idx="10"/>
          </p:nvPr>
        </p:nvSpPr>
        <p:spPr>
          <a:xfrm>
            <a:off x="7010400" y="6575425"/>
            <a:ext cx="2133600" cy="282575"/>
          </a:xfrm>
          <a:noFill/>
        </p:spPr>
        <p:txBody>
          <a:bodyPr/>
          <a:lstStyle/>
          <a:p>
            <a:fld id="{9279B4DD-087C-461C-9C70-2961D9485169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3838388" y="1721878"/>
            <a:ext cx="632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Time</a:t>
            </a:r>
            <a:endParaRPr lang="en-US" altLang="ja-JP" sz="16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8" name="Group 58"/>
          <p:cNvGrpSpPr>
            <a:grpSpLocks/>
          </p:cNvGrpSpPr>
          <p:nvPr/>
        </p:nvGrpSpPr>
        <p:grpSpPr bwMode="auto">
          <a:xfrm>
            <a:off x="340143" y="3854374"/>
            <a:ext cx="2501911" cy="1417638"/>
            <a:chOff x="1890" y="2879"/>
            <a:chExt cx="1576" cy="89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890" y="2879"/>
              <a:ext cx="37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 flipH="1" flipV="1">
              <a:off x="2091" y="2897"/>
              <a:ext cx="1375" cy="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spect="1" noChangeArrowheads="1" noTextEdit="1"/>
          </p:cNvSpPr>
          <p:nvPr/>
        </p:nvSpPr>
        <p:spPr bwMode="auto">
          <a:xfrm flipH="1">
            <a:off x="1409700" y="1425575"/>
            <a:ext cx="6327531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1" name="Freeform 3"/>
          <p:cNvSpPr>
            <a:spLocks/>
          </p:cNvSpPr>
          <p:nvPr/>
        </p:nvSpPr>
        <p:spPr bwMode="auto">
          <a:xfrm>
            <a:off x="4346331" y="1504951"/>
            <a:ext cx="3390900" cy="2936875"/>
          </a:xfrm>
          <a:custGeom>
            <a:avLst/>
            <a:gdLst/>
            <a:ahLst/>
            <a:cxnLst>
              <a:cxn ang="0">
                <a:pos x="173" y="240"/>
              </a:cxn>
              <a:cxn ang="0">
                <a:pos x="202" y="241"/>
              </a:cxn>
              <a:cxn ang="0">
                <a:pos x="225" y="239"/>
              </a:cxn>
              <a:cxn ang="0">
                <a:pos x="242" y="239"/>
              </a:cxn>
              <a:cxn ang="0">
                <a:pos x="254" y="258"/>
              </a:cxn>
              <a:cxn ang="0">
                <a:pos x="260" y="256"/>
              </a:cxn>
              <a:cxn ang="0">
                <a:pos x="272" y="205"/>
              </a:cxn>
              <a:cxn ang="0">
                <a:pos x="276" y="191"/>
              </a:cxn>
              <a:cxn ang="0">
                <a:pos x="280" y="191"/>
              </a:cxn>
              <a:cxn ang="0">
                <a:pos x="285" y="219"/>
              </a:cxn>
              <a:cxn ang="0">
                <a:pos x="297" y="344"/>
              </a:cxn>
              <a:cxn ang="0">
                <a:pos x="300" y="352"/>
              </a:cxn>
              <a:cxn ang="0">
                <a:pos x="303" y="339"/>
              </a:cxn>
              <a:cxn ang="0">
                <a:pos x="315" y="134"/>
              </a:cxn>
              <a:cxn ang="0">
                <a:pos x="320" y="60"/>
              </a:cxn>
              <a:cxn ang="0">
                <a:pos x="322" y="55"/>
              </a:cxn>
              <a:cxn ang="0">
                <a:pos x="323" y="59"/>
              </a:cxn>
              <a:cxn ang="0">
                <a:pos x="328" y="134"/>
              </a:cxn>
              <a:cxn ang="0">
                <a:pos x="340" y="459"/>
              </a:cxn>
              <a:cxn ang="0">
                <a:pos x="343" y="479"/>
              </a:cxn>
              <a:cxn ang="0">
                <a:pos x="344" y="480"/>
              </a:cxn>
              <a:cxn ang="0">
                <a:pos x="347" y="458"/>
              </a:cxn>
              <a:cxn ang="0">
                <a:pos x="359" y="88"/>
              </a:cxn>
              <a:cxn ang="0">
                <a:pos x="364" y="5"/>
              </a:cxn>
              <a:cxn ang="0">
                <a:pos x="365" y="0"/>
              </a:cxn>
              <a:cxn ang="0">
                <a:pos x="367" y="5"/>
              </a:cxn>
              <a:cxn ang="0">
                <a:pos x="372" y="92"/>
              </a:cxn>
              <a:cxn ang="0">
                <a:pos x="384" y="409"/>
              </a:cxn>
              <a:cxn ang="0">
                <a:pos x="386" y="425"/>
              </a:cxn>
              <a:cxn ang="0">
                <a:pos x="387" y="426"/>
              </a:cxn>
              <a:cxn ang="0">
                <a:pos x="390" y="411"/>
              </a:cxn>
              <a:cxn ang="0">
                <a:pos x="402" y="185"/>
              </a:cxn>
              <a:cxn ang="0">
                <a:pos x="407" y="133"/>
              </a:cxn>
              <a:cxn ang="0">
                <a:pos x="410" y="131"/>
              </a:cxn>
              <a:cxn ang="0">
                <a:pos x="415" y="165"/>
              </a:cxn>
              <a:cxn ang="0">
                <a:pos x="427" y="285"/>
              </a:cxn>
              <a:cxn ang="0">
                <a:pos x="430" y="292"/>
              </a:cxn>
              <a:cxn ang="0">
                <a:pos x="433" y="289"/>
              </a:cxn>
              <a:cxn ang="0">
                <a:pos x="445" y="234"/>
              </a:cxn>
              <a:cxn ang="0">
                <a:pos x="452" y="222"/>
              </a:cxn>
              <a:cxn ang="0">
                <a:pos x="458" y="228"/>
              </a:cxn>
              <a:cxn ang="0">
                <a:pos x="474" y="245"/>
              </a:cxn>
              <a:cxn ang="0">
                <a:pos x="495" y="239"/>
              </a:cxn>
              <a:cxn ang="0">
                <a:pos x="518" y="241"/>
              </a:cxn>
              <a:cxn ang="0">
                <a:pos x="709" y="240"/>
              </a:cxn>
            </a:cxnLst>
            <a:rect l="0" t="0" r="r" b="b"/>
            <a:pathLst>
              <a:path w="709" h="481">
                <a:moveTo>
                  <a:pt x="0" y="240"/>
                </a:moveTo>
                <a:cubicBezTo>
                  <a:pt x="58" y="240"/>
                  <a:pt x="115" y="241"/>
                  <a:pt x="173" y="240"/>
                </a:cubicBezTo>
                <a:cubicBezTo>
                  <a:pt x="179" y="240"/>
                  <a:pt x="185" y="240"/>
                  <a:pt x="190" y="240"/>
                </a:cubicBezTo>
                <a:cubicBezTo>
                  <a:pt x="194" y="240"/>
                  <a:pt x="198" y="240"/>
                  <a:pt x="202" y="241"/>
                </a:cubicBezTo>
                <a:cubicBezTo>
                  <a:pt x="206" y="241"/>
                  <a:pt x="210" y="242"/>
                  <a:pt x="214" y="241"/>
                </a:cubicBezTo>
                <a:cubicBezTo>
                  <a:pt x="217" y="241"/>
                  <a:pt x="221" y="240"/>
                  <a:pt x="225" y="239"/>
                </a:cubicBezTo>
                <a:cubicBezTo>
                  <a:pt x="228" y="237"/>
                  <a:pt x="231" y="235"/>
                  <a:pt x="235" y="235"/>
                </a:cubicBezTo>
                <a:cubicBezTo>
                  <a:pt x="238" y="235"/>
                  <a:pt x="240" y="237"/>
                  <a:pt x="242" y="239"/>
                </a:cubicBezTo>
                <a:cubicBezTo>
                  <a:pt x="245" y="243"/>
                  <a:pt x="248" y="248"/>
                  <a:pt x="250" y="252"/>
                </a:cubicBezTo>
                <a:cubicBezTo>
                  <a:pt x="251" y="254"/>
                  <a:pt x="253" y="256"/>
                  <a:pt x="254" y="258"/>
                </a:cubicBezTo>
                <a:cubicBezTo>
                  <a:pt x="255" y="258"/>
                  <a:pt x="256" y="259"/>
                  <a:pt x="257" y="259"/>
                </a:cubicBezTo>
                <a:cubicBezTo>
                  <a:pt x="258" y="259"/>
                  <a:pt x="259" y="257"/>
                  <a:pt x="260" y="256"/>
                </a:cubicBezTo>
                <a:cubicBezTo>
                  <a:pt x="262" y="253"/>
                  <a:pt x="263" y="250"/>
                  <a:pt x="264" y="246"/>
                </a:cubicBezTo>
                <a:cubicBezTo>
                  <a:pt x="268" y="233"/>
                  <a:pt x="270" y="219"/>
                  <a:pt x="272" y="205"/>
                </a:cubicBezTo>
                <a:cubicBezTo>
                  <a:pt x="273" y="200"/>
                  <a:pt x="274" y="196"/>
                  <a:pt x="276" y="192"/>
                </a:cubicBezTo>
                <a:cubicBezTo>
                  <a:pt x="276" y="192"/>
                  <a:pt x="276" y="191"/>
                  <a:pt x="276" y="191"/>
                </a:cubicBezTo>
                <a:cubicBezTo>
                  <a:pt x="277" y="190"/>
                  <a:pt x="278" y="188"/>
                  <a:pt x="279" y="189"/>
                </a:cubicBezTo>
                <a:cubicBezTo>
                  <a:pt x="279" y="189"/>
                  <a:pt x="280" y="190"/>
                  <a:pt x="280" y="191"/>
                </a:cubicBezTo>
                <a:cubicBezTo>
                  <a:pt x="281" y="192"/>
                  <a:pt x="281" y="194"/>
                  <a:pt x="282" y="196"/>
                </a:cubicBezTo>
                <a:cubicBezTo>
                  <a:pt x="284" y="204"/>
                  <a:pt x="285" y="212"/>
                  <a:pt x="285" y="219"/>
                </a:cubicBezTo>
                <a:cubicBezTo>
                  <a:pt x="289" y="251"/>
                  <a:pt x="291" y="283"/>
                  <a:pt x="294" y="316"/>
                </a:cubicBezTo>
                <a:cubicBezTo>
                  <a:pt x="295" y="325"/>
                  <a:pt x="296" y="334"/>
                  <a:pt x="297" y="344"/>
                </a:cubicBezTo>
                <a:cubicBezTo>
                  <a:pt x="298" y="346"/>
                  <a:pt x="298" y="348"/>
                  <a:pt x="299" y="350"/>
                </a:cubicBezTo>
                <a:cubicBezTo>
                  <a:pt x="299" y="351"/>
                  <a:pt x="300" y="352"/>
                  <a:pt x="300" y="352"/>
                </a:cubicBezTo>
                <a:cubicBezTo>
                  <a:pt x="301" y="351"/>
                  <a:pt x="302" y="349"/>
                  <a:pt x="302" y="348"/>
                </a:cubicBezTo>
                <a:cubicBezTo>
                  <a:pt x="303" y="345"/>
                  <a:pt x="303" y="342"/>
                  <a:pt x="303" y="339"/>
                </a:cubicBezTo>
                <a:cubicBezTo>
                  <a:pt x="305" y="326"/>
                  <a:pt x="306" y="312"/>
                  <a:pt x="307" y="299"/>
                </a:cubicBezTo>
                <a:cubicBezTo>
                  <a:pt x="310" y="244"/>
                  <a:pt x="312" y="189"/>
                  <a:pt x="315" y="134"/>
                </a:cubicBezTo>
                <a:cubicBezTo>
                  <a:pt x="316" y="116"/>
                  <a:pt x="317" y="99"/>
                  <a:pt x="318" y="81"/>
                </a:cubicBezTo>
                <a:cubicBezTo>
                  <a:pt x="318" y="74"/>
                  <a:pt x="319" y="67"/>
                  <a:pt x="320" y="60"/>
                </a:cubicBezTo>
                <a:cubicBezTo>
                  <a:pt x="320" y="59"/>
                  <a:pt x="321" y="57"/>
                  <a:pt x="321" y="56"/>
                </a:cubicBezTo>
                <a:cubicBezTo>
                  <a:pt x="321" y="55"/>
                  <a:pt x="321" y="54"/>
                  <a:pt x="322" y="55"/>
                </a:cubicBezTo>
                <a:cubicBezTo>
                  <a:pt x="322" y="55"/>
                  <a:pt x="322" y="55"/>
                  <a:pt x="323" y="56"/>
                </a:cubicBezTo>
                <a:cubicBezTo>
                  <a:pt x="323" y="57"/>
                  <a:pt x="323" y="58"/>
                  <a:pt x="323" y="59"/>
                </a:cubicBezTo>
                <a:cubicBezTo>
                  <a:pt x="324" y="64"/>
                  <a:pt x="324" y="68"/>
                  <a:pt x="325" y="73"/>
                </a:cubicBezTo>
                <a:cubicBezTo>
                  <a:pt x="327" y="93"/>
                  <a:pt x="327" y="113"/>
                  <a:pt x="328" y="134"/>
                </a:cubicBezTo>
                <a:cubicBezTo>
                  <a:pt x="332" y="218"/>
                  <a:pt x="334" y="302"/>
                  <a:pt x="337" y="386"/>
                </a:cubicBezTo>
                <a:cubicBezTo>
                  <a:pt x="338" y="411"/>
                  <a:pt x="339" y="435"/>
                  <a:pt x="340" y="459"/>
                </a:cubicBezTo>
                <a:cubicBezTo>
                  <a:pt x="341" y="465"/>
                  <a:pt x="341" y="470"/>
                  <a:pt x="342" y="476"/>
                </a:cubicBezTo>
                <a:cubicBezTo>
                  <a:pt x="342" y="477"/>
                  <a:pt x="342" y="478"/>
                  <a:pt x="343" y="479"/>
                </a:cubicBezTo>
                <a:cubicBezTo>
                  <a:pt x="343" y="480"/>
                  <a:pt x="343" y="480"/>
                  <a:pt x="343" y="481"/>
                </a:cubicBezTo>
                <a:cubicBezTo>
                  <a:pt x="344" y="481"/>
                  <a:pt x="344" y="480"/>
                  <a:pt x="344" y="480"/>
                </a:cubicBezTo>
                <a:cubicBezTo>
                  <a:pt x="345" y="478"/>
                  <a:pt x="345" y="477"/>
                  <a:pt x="345" y="476"/>
                </a:cubicBezTo>
                <a:cubicBezTo>
                  <a:pt x="346" y="470"/>
                  <a:pt x="346" y="464"/>
                  <a:pt x="347" y="458"/>
                </a:cubicBezTo>
                <a:cubicBezTo>
                  <a:pt x="348" y="432"/>
                  <a:pt x="349" y="405"/>
                  <a:pt x="350" y="379"/>
                </a:cubicBezTo>
                <a:cubicBezTo>
                  <a:pt x="354" y="282"/>
                  <a:pt x="355" y="185"/>
                  <a:pt x="359" y="88"/>
                </a:cubicBezTo>
                <a:cubicBezTo>
                  <a:pt x="360" y="65"/>
                  <a:pt x="361" y="42"/>
                  <a:pt x="362" y="20"/>
                </a:cubicBezTo>
                <a:cubicBezTo>
                  <a:pt x="363" y="15"/>
                  <a:pt x="363" y="10"/>
                  <a:pt x="364" y="5"/>
                </a:cubicBezTo>
                <a:cubicBezTo>
                  <a:pt x="364" y="3"/>
                  <a:pt x="364" y="2"/>
                  <a:pt x="365" y="1"/>
                </a:cubicBezTo>
                <a:cubicBezTo>
                  <a:pt x="365" y="1"/>
                  <a:pt x="365" y="0"/>
                  <a:pt x="365" y="0"/>
                </a:cubicBezTo>
                <a:cubicBezTo>
                  <a:pt x="366" y="0"/>
                  <a:pt x="366" y="1"/>
                  <a:pt x="366" y="1"/>
                </a:cubicBezTo>
                <a:cubicBezTo>
                  <a:pt x="366" y="2"/>
                  <a:pt x="366" y="3"/>
                  <a:pt x="367" y="5"/>
                </a:cubicBezTo>
                <a:cubicBezTo>
                  <a:pt x="367" y="10"/>
                  <a:pt x="368" y="15"/>
                  <a:pt x="368" y="21"/>
                </a:cubicBezTo>
                <a:cubicBezTo>
                  <a:pt x="370" y="44"/>
                  <a:pt x="371" y="68"/>
                  <a:pt x="372" y="92"/>
                </a:cubicBezTo>
                <a:cubicBezTo>
                  <a:pt x="375" y="177"/>
                  <a:pt x="377" y="263"/>
                  <a:pt x="380" y="349"/>
                </a:cubicBezTo>
                <a:cubicBezTo>
                  <a:pt x="381" y="369"/>
                  <a:pt x="382" y="389"/>
                  <a:pt x="384" y="409"/>
                </a:cubicBezTo>
                <a:cubicBezTo>
                  <a:pt x="384" y="413"/>
                  <a:pt x="385" y="418"/>
                  <a:pt x="385" y="422"/>
                </a:cubicBezTo>
                <a:cubicBezTo>
                  <a:pt x="386" y="423"/>
                  <a:pt x="386" y="424"/>
                  <a:pt x="386" y="425"/>
                </a:cubicBez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8" y="425"/>
                  <a:pt x="388" y="424"/>
                  <a:pt x="388" y="423"/>
                </a:cubicBezTo>
                <a:cubicBezTo>
                  <a:pt x="389" y="419"/>
                  <a:pt x="389" y="415"/>
                  <a:pt x="390" y="411"/>
                </a:cubicBezTo>
                <a:cubicBezTo>
                  <a:pt x="391" y="394"/>
                  <a:pt x="392" y="377"/>
                  <a:pt x="393" y="359"/>
                </a:cubicBezTo>
                <a:cubicBezTo>
                  <a:pt x="396" y="301"/>
                  <a:pt x="398" y="243"/>
                  <a:pt x="402" y="185"/>
                </a:cubicBezTo>
                <a:cubicBezTo>
                  <a:pt x="403" y="171"/>
                  <a:pt x="404" y="157"/>
                  <a:pt x="405" y="143"/>
                </a:cubicBezTo>
                <a:cubicBezTo>
                  <a:pt x="406" y="139"/>
                  <a:pt x="406" y="136"/>
                  <a:pt x="407" y="133"/>
                </a:cubicBezTo>
                <a:cubicBezTo>
                  <a:pt x="407" y="132"/>
                  <a:pt x="407" y="130"/>
                  <a:pt x="408" y="129"/>
                </a:cubicBezTo>
                <a:cubicBezTo>
                  <a:pt x="409" y="129"/>
                  <a:pt x="410" y="130"/>
                  <a:pt x="410" y="131"/>
                </a:cubicBezTo>
                <a:cubicBezTo>
                  <a:pt x="410" y="133"/>
                  <a:pt x="411" y="135"/>
                  <a:pt x="411" y="137"/>
                </a:cubicBezTo>
                <a:cubicBezTo>
                  <a:pt x="413" y="146"/>
                  <a:pt x="414" y="156"/>
                  <a:pt x="415" y="165"/>
                </a:cubicBezTo>
                <a:cubicBezTo>
                  <a:pt x="418" y="197"/>
                  <a:pt x="420" y="229"/>
                  <a:pt x="423" y="261"/>
                </a:cubicBezTo>
                <a:cubicBezTo>
                  <a:pt x="424" y="269"/>
                  <a:pt x="425" y="277"/>
                  <a:pt x="427" y="285"/>
                </a:cubicBezTo>
                <a:cubicBezTo>
                  <a:pt x="427" y="286"/>
                  <a:pt x="428" y="288"/>
                  <a:pt x="428" y="290"/>
                </a:cubicBezTo>
                <a:cubicBezTo>
                  <a:pt x="429" y="291"/>
                  <a:pt x="429" y="292"/>
                  <a:pt x="430" y="292"/>
                </a:cubicBezTo>
                <a:cubicBezTo>
                  <a:pt x="431" y="292"/>
                  <a:pt x="432" y="290"/>
                  <a:pt x="432" y="290"/>
                </a:cubicBezTo>
                <a:cubicBezTo>
                  <a:pt x="432" y="289"/>
                  <a:pt x="433" y="289"/>
                  <a:pt x="433" y="289"/>
                </a:cubicBezTo>
                <a:cubicBezTo>
                  <a:pt x="434" y="285"/>
                  <a:pt x="435" y="280"/>
                  <a:pt x="436" y="276"/>
                </a:cubicBezTo>
                <a:cubicBezTo>
                  <a:pt x="439" y="262"/>
                  <a:pt x="441" y="248"/>
                  <a:pt x="445" y="234"/>
                </a:cubicBezTo>
                <a:cubicBezTo>
                  <a:pt x="446" y="231"/>
                  <a:pt x="447" y="228"/>
                  <a:pt x="449" y="225"/>
                </a:cubicBezTo>
                <a:cubicBezTo>
                  <a:pt x="449" y="224"/>
                  <a:pt x="450" y="222"/>
                  <a:pt x="452" y="222"/>
                </a:cubicBezTo>
                <a:cubicBezTo>
                  <a:pt x="453" y="222"/>
                  <a:pt x="454" y="222"/>
                  <a:pt x="454" y="223"/>
                </a:cubicBezTo>
                <a:cubicBezTo>
                  <a:pt x="456" y="225"/>
                  <a:pt x="457" y="227"/>
                  <a:pt x="458" y="228"/>
                </a:cubicBezTo>
                <a:cubicBezTo>
                  <a:pt x="461" y="233"/>
                  <a:pt x="463" y="238"/>
                  <a:pt x="467" y="241"/>
                </a:cubicBezTo>
                <a:cubicBezTo>
                  <a:pt x="468" y="244"/>
                  <a:pt x="471" y="245"/>
                  <a:pt x="474" y="245"/>
                </a:cubicBezTo>
                <a:cubicBezTo>
                  <a:pt x="477" y="245"/>
                  <a:pt x="481" y="243"/>
                  <a:pt x="484" y="242"/>
                </a:cubicBezTo>
                <a:cubicBezTo>
                  <a:pt x="487" y="240"/>
                  <a:pt x="491" y="239"/>
                  <a:pt x="495" y="239"/>
                </a:cubicBezTo>
                <a:cubicBezTo>
                  <a:pt x="499" y="239"/>
                  <a:pt x="503" y="240"/>
                  <a:pt x="506" y="240"/>
                </a:cubicBezTo>
                <a:cubicBezTo>
                  <a:pt x="510" y="240"/>
                  <a:pt x="514" y="241"/>
                  <a:pt x="518" y="241"/>
                </a:cubicBezTo>
                <a:cubicBezTo>
                  <a:pt x="524" y="241"/>
                  <a:pt x="530" y="240"/>
                  <a:pt x="536" y="240"/>
                </a:cubicBezTo>
                <a:cubicBezTo>
                  <a:pt x="593" y="240"/>
                  <a:pt x="651" y="240"/>
                  <a:pt x="709" y="24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2" name="Freeform 4"/>
          <p:cNvSpPr>
            <a:spLocks/>
          </p:cNvSpPr>
          <p:nvPr/>
        </p:nvSpPr>
        <p:spPr bwMode="auto">
          <a:xfrm>
            <a:off x="4346331" y="1504951"/>
            <a:ext cx="3390900" cy="2936875"/>
          </a:xfrm>
          <a:custGeom>
            <a:avLst/>
            <a:gdLst/>
            <a:ahLst/>
            <a:cxnLst>
              <a:cxn ang="0">
                <a:pos x="173" y="240"/>
              </a:cxn>
              <a:cxn ang="0">
                <a:pos x="202" y="241"/>
              </a:cxn>
              <a:cxn ang="0">
                <a:pos x="225" y="239"/>
              </a:cxn>
              <a:cxn ang="0">
                <a:pos x="242" y="239"/>
              </a:cxn>
              <a:cxn ang="0">
                <a:pos x="254" y="258"/>
              </a:cxn>
              <a:cxn ang="0">
                <a:pos x="260" y="256"/>
              </a:cxn>
              <a:cxn ang="0">
                <a:pos x="272" y="205"/>
              </a:cxn>
              <a:cxn ang="0">
                <a:pos x="276" y="191"/>
              </a:cxn>
              <a:cxn ang="0">
                <a:pos x="280" y="191"/>
              </a:cxn>
              <a:cxn ang="0">
                <a:pos x="285" y="219"/>
              </a:cxn>
              <a:cxn ang="0">
                <a:pos x="297" y="344"/>
              </a:cxn>
              <a:cxn ang="0">
                <a:pos x="300" y="352"/>
              </a:cxn>
              <a:cxn ang="0">
                <a:pos x="303" y="339"/>
              </a:cxn>
              <a:cxn ang="0">
                <a:pos x="315" y="134"/>
              </a:cxn>
              <a:cxn ang="0">
                <a:pos x="320" y="60"/>
              </a:cxn>
              <a:cxn ang="0">
                <a:pos x="322" y="55"/>
              </a:cxn>
              <a:cxn ang="0">
                <a:pos x="323" y="59"/>
              </a:cxn>
              <a:cxn ang="0">
                <a:pos x="328" y="134"/>
              </a:cxn>
              <a:cxn ang="0">
                <a:pos x="340" y="459"/>
              </a:cxn>
              <a:cxn ang="0">
                <a:pos x="343" y="479"/>
              </a:cxn>
              <a:cxn ang="0">
                <a:pos x="344" y="480"/>
              </a:cxn>
              <a:cxn ang="0">
                <a:pos x="347" y="458"/>
              </a:cxn>
              <a:cxn ang="0">
                <a:pos x="359" y="88"/>
              </a:cxn>
              <a:cxn ang="0">
                <a:pos x="364" y="5"/>
              </a:cxn>
              <a:cxn ang="0">
                <a:pos x="365" y="0"/>
              </a:cxn>
              <a:cxn ang="0">
                <a:pos x="367" y="5"/>
              </a:cxn>
              <a:cxn ang="0">
                <a:pos x="372" y="92"/>
              </a:cxn>
              <a:cxn ang="0">
                <a:pos x="384" y="409"/>
              </a:cxn>
              <a:cxn ang="0">
                <a:pos x="386" y="425"/>
              </a:cxn>
              <a:cxn ang="0">
                <a:pos x="387" y="426"/>
              </a:cxn>
              <a:cxn ang="0">
                <a:pos x="390" y="411"/>
              </a:cxn>
              <a:cxn ang="0">
                <a:pos x="402" y="185"/>
              </a:cxn>
              <a:cxn ang="0">
                <a:pos x="407" y="133"/>
              </a:cxn>
              <a:cxn ang="0">
                <a:pos x="410" y="131"/>
              </a:cxn>
              <a:cxn ang="0">
                <a:pos x="415" y="165"/>
              </a:cxn>
              <a:cxn ang="0">
                <a:pos x="427" y="285"/>
              </a:cxn>
              <a:cxn ang="0">
                <a:pos x="430" y="292"/>
              </a:cxn>
              <a:cxn ang="0">
                <a:pos x="433" y="289"/>
              </a:cxn>
              <a:cxn ang="0">
                <a:pos x="445" y="234"/>
              </a:cxn>
              <a:cxn ang="0">
                <a:pos x="452" y="222"/>
              </a:cxn>
              <a:cxn ang="0">
                <a:pos x="458" y="228"/>
              </a:cxn>
              <a:cxn ang="0">
                <a:pos x="474" y="245"/>
              </a:cxn>
              <a:cxn ang="0">
                <a:pos x="495" y="239"/>
              </a:cxn>
              <a:cxn ang="0">
                <a:pos x="518" y="241"/>
              </a:cxn>
              <a:cxn ang="0">
                <a:pos x="709" y="240"/>
              </a:cxn>
            </a:cxnLst>
            <a:rect l="0" t="0" r="r" b="b"/>
            <a:pathLst>
              <a:path w="709" h="481">
                <a:moveTo>
                  <a:pt x="0" y="240"/>
                </a:moveTo>
                <a:cubicBezTo>
                  <a:pt x="58" y="240"/>
                  <a:pt x="115" y="241"/>
                  <a:pt x="173" y="240"/>
                </a:cubicBezTo>
                <a:cubicBezTo>
                  <a:pt x="179" y="240"/>
                  <a:pt x="185" y="240"/>
                  <a:pt x="190" y="240"/>
                </a:cubicBezTo>
                <a:cubicBezTo>
                  <a:pt x="194" y="240"/>
                  <a:pt x="198" y="240"/>
                  <a:pt x="202" y="241"/>
                </a:cubicBezTo>
                <a:cubicBezTo>
                  <a:pt x="206" y="241"/>
                  <a:pt x="210" y="242"/>
                  <a:pt x="214" y="241"/>
                </a:cubicBezTo>
                <a:cubicBezTo>
                  <a:pt x="217" y="241"/>
                  <a:pt x="221" y="240"/>
                  <a:pt x="225" y="239"/>
                </a:cubicBezTo>
                <a:cubicBezTo>
                  <a:pt x="228" y="237"/>
                  <a:pt x="231" y="235"/>
                  <a:pt x="235" y="235"/>
                </a:cubicBezTo>
                <a:cubicBezTo>
                  <a:pt x="238" y="235"/>
                  <a:pt x="240" y="237"/>
                  <a:pt x="242" y="239"/>
                </a:cubicBezTo>
                <a:cubicBezTo>
                  <a:pt x="245" y="243"/>
                  <a:pt x="248" y="248"/>
                  <a:pt x="250" y="252"/>
                </a:cubicBezTo>
                <a:cubicBezTo>
                  <a:pt x="251" y="254"/>
                  <a:pt x="253" y="256"/>
                  <a:pt x="254" y="258"/>
                </a:cubicBezTo>
                <a:cubicBezTo>
                  <a:pt x="255" y="258"/>
                  <a:pt x="256" y="259"/>
                  <a:pt x="257" y="259"/>
                </a:cubicBezTo>
                <a:cubicBezTo>
                  <a:pt x="258" y="259"/>
                  <a:pt x="259" y="257"/>
                  <a:pt x="260" y="256"/>
                </a:cubicBezTo>
                <a:cubicBezTo>
                  <a:pt x="262" y="253"/>
                  <a:pt x="263" y="250"/>
                  <a:pt x="264" y="246"/>
                </a:cubicBezTo>
                <a:cubicBezTo>
                  <a:pt x="268" y="233"/>
                  <a:pt x="270" y="219"/>
                  <a:pt x="272" y="205"/>
                </a:cubicBezTo>
                <a:cubicBezTo>
                  <a:pt x="273" y="200"/>
                  <a:pt x="274" y="196"/>
                  <a:pt x="276" y="192"/>
                </a:cubicBezTo>
                <a:cubicBezTo>
                  <a:pt x="276" y="192"/>
                  <a:pt x="276" y="191"/>
                  <a:pt x="276" y="191"/>
                </a:cubicBezTo>
                <a:cubicBezTo>
                  <a:pt x="277" y="190"/>
                  <a:pt x="278" y="188"/>
                  <a:pt x="279" y="189"/>
                </a:cubicBezTo>
                <a:cubicBezTo>
                  <a:pt x="279" y="189"/>
                  <a:pt x="280" y="190"/>
                  <a:pt x="280" y="191"/>
                </a:cubicBezTo>
                <a:cubicBezTo>
                  <a:pt x="281" y="192"/>
                  <a:pt x="281" y="194"/>
                  <a:pt x="282" y="196"/>
                </a:cubicBezTo>
                <a:cubicBezTo>
                  <a:pt x="284" y="204"/>
                  <a:pt x="285" y="212"/>
                  <a:pt x="285" y="219"/>
                </a:cubicBezTo>
                <a:cubicBezTo>
                  <a:pt x="289" y="251"/>
                  <a:pt x="291" y="283"/>
                  <a:pt x="294" y="316"/>
                </a:cubicBezTo>
                <a:cubicBezTo>
                  <a:pt x="295" y="325"/>
                  <a:pt x="296" y="334"/>
                  <a:pt x="297" y="344"/>
                </a:cubicBezTo>
                <a:cubicBezTo>
                  <a:pt x="298" y="346"/>
                  <a:pt x="298" y="348"/>
                  <a:pt x="299" y="350"/>
                </a:cubicBezTo>
                <a:cubicBezTo>
                  <a:pt x="299" y="351"/>
                  <a:pt x="300" y="352"/>
                  <a:pt x="300" y="352"/>
                </a:cubicBezTo>
                <a:cubicBezTo>
                  <a:pt x="301" y="351"/>
                  <a:pt x="302" y="349"/>
                  <a:pt x="302" y="348"/>
                </a:cubicBezTo>
                <a:cubicBezTo>
                  <a:pt x="303" y="345"/>
                  <a:pt x="303" y="342"/>
                  <a:pt x="303" y="339"/>
                </a:cubicBezTo>
                <a:cubicBezTo>
                  <a:pt x="305" y="326"/>
                  <a:pt x="306" y="312"/>
                  <a:pt x="307" y="299"/>
                </a:cubicBezTo>
                <a:cubicBezTo>
                  <a:pt x="310" y="244"/>
                  <a:pt x="312" y="189"/>
                  <a:pt x="315" y="134"/>
                </a:cubicBezTo>
                <a:cubicBezTo>
                  <a:pt x="316" y="116"/>
                  <a:pt x="317" y="99"/>
                  <a:pt x="318" y="81"/>
                </a:cubicBezTo>
                <a:cubicBezTo>
                  <a:pt x="318" y="74"/>
                  <a:pt x="319" y="67"/>
                  <a:pt x="320" y="60"/>
                </a:cubicBezTo>
                <a:cubicBezTo>
                  <a:pt x="320" y="59"/>
                  <a:pt x="321" y="57"/>
                  <a:pt x="321" y="56"/>
                </a:cubicBezTo>
                <a:cubicBezTo>
                  <a:pt x="321" y="55"/>
                  <a:pt x="321" y="54"/>
                  <a:pt x="322" y="55"/>
                </a:cubicBezTo>
                <a:cubicBezTo>
                  <a:pt x="322" y="55"/>
                  <a:pt x="322" y="55"/>
                  <a:pt x="323" y="56"/>
                </a:cubicBezTo>
                <a:cubicBezTo>
                  <a:pt x="323" y="57"/>
                  <a:pt x="323" y="58"/>
                  <a:pt x="323" y="59"/>
                </a:cubicBezTo>
                <a:cubicBezTo>
                  <a:pt x="324" y="64"/>
                  <a:pt x="324" y="68"/>
                  <a:pt x="325" y="73"/>
                </a:cubicBezTo>
                <a:cubicBezTo>
                  <a:pt x="327" y="93"/>
                  <a:pt x="327" y="113"/>
                  <a:pt x="328" y="134"/>
                </a:cubicBezTo>
                <a:cubicBezTo>
                  <a:pt x="332" y="218"/>
                  <a:pt x="334" y="302"/>
                  <a:pt x="337" y="386"/>
                </a:cubicBezTo>
                <a:cubicBezTo>
                  <a:pt x="338" y="411"/>
                  <a:pt x="339" y="435"/>
                  <a:pt x="340" y="459"/>
                </a:cubicBezTo>
                <a:cubicBezTo>
                  <a:pt x="341" y="465"/>
                  <a:pt x="341" y="470"/>
                  <a:pt x="342" y="476"/>
                </a:cubicBezTo>
                <a:cubicBezTo>
                  <a:pt x="342" y="477"/>
                  <a:pt x="342" y="478"/>
                  <a:pt x="343" y="479"/>
                </a:cubicBezTo>
                <a:cubicBezTo>
                  <a:pt x="343" y="480"/>
                  <a:pt x="343" y="480"/>
                  <a:pt x="343" y="481"/>
                </a:cubicBezTo>
                <a:cubicBezTo>
                  <a:pt x="344" y="481"/>
                  <a:pt x="344" y="480"/>
                  <a:pt x="344" y="480"/>
                </a:cubicBezTo>
                <a:cubicBezTo>
                  <a:pt x="345" y="478"/>
                  <a:pt x="345" y="477"/>
                  <a:pt x="345" y="476"/>
                </a:cubicBezTo>
                <a:cubicBezTo>
                  <a:pt x="346" y="470"/>
                  <a:pt x="346" y="464"/>
                  <a:pt x="347" y="458"/>
                </a:cubicBezTo>
                <a:cubicBezTo>
                  <a:pt x="348" y="432"/>
                  <a:pt x="349" y="405"/>
                  <a:pt x="350" y="379"/>
                </a:cubicBezTo>
                <a:cubicBezTo>
                  <a:pt x="354" y="282"/>
                  <a:pt x="355" y="185"/>
                  <a:pt x="359" y="88"/>
                </a:cubicBezTo>
                <a:cubicBezTo>
                  <a:pt x="360" y="65"/>
                  <a:pt x="361" y="42"/>
                  <a:pt x="362" y="20"/>
                </a:cubicBezTo>
                <a:cubicBezTo>
                  <a:pt x="363" y="15"/>
                  <a:pt x="363" y="10"/>
                  <a:pt x="364" y="5"/>
                </a:cubicBezTo>
                <a:cubicBezTo>
                  <a:pt x="364" y="3"/>
                  <a:pt x="364" y="2"/>
                  <a:pt x="365" y="1"/>
                </a:cubicBezTo>
                <a:cubicBezTo>
                  <a:pt x="365" y="1"/>
                  <a:pt x="365" y="0"/>
                  <a:pt x="365" y="0"/>
                </a:cubicBezTo>
                <a:cubicBezTo>
                  <a:pt x="366" y="0"/>
                  <a:pt x="366" y="1"/>
                  <a:pt x="366" y="1"/>
                </a:cubicBezTo>
                <a:cubicBezTo>
                  <a:pt x="366" y="2"/>
                  <a:pt x="366" y="3"/>
                  <a:pt x="367" y="5"/>
                </a:cubicBezTo>
                <a:cubicBezTo>
                  <a:pt x="367" y="10"/>
                  <a:pt x="368" y="15"/>
                  <a:pt x="368" y="21"/>
                </a:cubicBezTo>
                <a:cubicBezTo>
                  <a:pt x="370" y="44"/>
                  <a:pt x="371" y="68"/>
                  <a:pt x="372" y="92"/>
                </a:cubicBezTo>
                <a:cubicBezTo>
                  <a:pt x="375" y="177"/>
                  <a:pt x="377" y="263"/>
                  <a:pt x="380" y="349"/>
                </a:cubicBezTo>
                <a:cubicBezTo>
                  <a:pt x="381" y="369"/>
                  <a:pt x="382" y="389"/>
                  <a:pt x="384" y="409"/>
                </a:cubicBezTo>
                <a:cubicBezTo>
                  <a:pt x="384" y="413"/>
                  <a:pt x="385" y="418"/>
                  <a:pt x="385" y="422"/>
                </a:cubicBezTo>
                <a:cubicBezTo>
                  <a:pt x="386" y="423"/>
                  <a:pt x="386" y="424"/>
                  <a:pt x="386" y="425"/>
                </a:cubicBez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8" y="425"/>
                  <a:pt x="388" y="424"/>
                  <a:pt x="388" y="423"/>
                </a:cubicBezTo>
                <a:cubicBezTo>
                  <a:pt x="389" y="419"/>
                  <a:pt x="389" y="415"/>
                  <a:pt x="390" y="411"/>
                </a:cubicBezTo>
                <a:cubicBezTo>
                  <a:pt x="391" y="394"/>
                  <a:pt x="392" y="377"/>
                  <a:pt x="393" y="359"/>
                </a:cubicBezTo>
                <a:cubicBezTo>
                  <a:pt x="396" y="301"/>
                  <a:pt x="398" y="243"/>
                  <a:pt x="402" y="185"/>
                </a:cubicBezTo>
                <a:cubicBezTo>
                  <a:pt x="403" y="171"/>
                  <a:pt x="404" y="157"/>
                  <a:pt x="405" y="143"/>
                </a:cubicBezTo>
                <a:cubicBezTo>
                  <a:pt x="406" y="139"/>
                  <a:pt x="406" y="136"/>
                  <a:pt x="407" y="133"/>
                </a:cubicBezTo>
                <a:cubicBezTo>
                  <a:pt x="407" y="132"/>
                  <a:pt x="407" y="130"/>
                  <a:pt x="408" y="129"/>
                </a:cubicBezTo>
                <a:cubicBezTo>
                  <a:pt x="409" y="129"/>
                  <a:pt x="410" y="130"/>
                  <a:pt x="410" y="131"/>
                </a:cubicBezTo>
                <a:cubicBezTo>
                  <a:pt x="410" y="133"/>
                  <a:pt x="411" y="135"/>
                  <a:pt x="411" y="137"/>
                </a:cubicBezTo>
                <a:cubicBezTo>
                  <a:pt x="413" y="146"/>
                  <a:pt x="414" y="156"/>
                  <a:pt x="415" y="165"/>
                </a:cubicBezTo>
                <a:cubicBezTo>
                  <a:pt x="418" y="197"/>
                  <a:pt x="420" y="229"/>
                  <a:pt x="423" y="261"/>
                </a:cubicBezTo>
                <a:cubicBezTo>
                  <a:pt x="424" y="269"/>
                  <a:pt x="425" y="277"/>
                  <a:pt x="427" y="285"/>
                </a:cubicBezTo>
                <a:cubicBezTo>
                  <a:pt x="427" y="286"/>
                  <a:pt x="428" y="288"/>
                  <a:pt x="428" y="290"/>
                </a:cubicBezTo>
                <a:cubicBezTo>
                  <a:pt x="429" y="291"/>
                  <a:pt x="429" y="292"/>
                  <a:pt x="430" y="292"/>
                </a:cubicBezTo>
                <a:cubicBezTo>
                  <a:pt x="431" y="292"/>
                  <a:pt x="432" y="290"/>
                  <a:pt x="432" y="290"/>
                </a:cubicBezTo>
                <a:cubicBezTo>
                  <a:pt x="432" y="289"/>
                  <a:pt x="433" y="289"/>
                  <a:pt x="433" y="289"/>
                </a:cubicBezTo>
                <a:cubicBezTo>
                  <a:pt x="434" y="285"/>
                  <a:pt x="435" y="280"/>
                  <a:pt x="436" y="276"/>
                </a:cubicBezTo>
                <a:cubicBezTo>
                  <a:pt x="439" y="262"/>
                  <a:pt x="441" y="248"/>
                  <a:pt x="445" y="234"/>
                </a:cubicBezTo>
                <a:cubicBezTo>
                  <a:pt x="446" y="231"/>
                  <a:pt x="447" y="228"/>
                  <a:pt x="449" y="225"/>
                </a:cubicBezTo>
                <a:cubicBezTo>
                  <a:pt x="449" y="224"/>
                  <a:pt x="450" y="222"/>
                  <a:pt x="452" y="222"/>
                </a:cubicBezTo>
                <a:cubicBezTo>
                  <a:pt x="453" y="222"/>
                  <a:pt x="454" y="222"/>
                  <a:pt x="454" y="223"/>
                </a:cubicBezTo>
                <a:cubicBezTo>
                  <a:pt x="456" y="225"/>
                  <a:pt x="457" y="227"/>
                  <a:pt x="458" y="228"/>
                </a:cubicBezTo>
                <a:cubicBezTo>
                  <a:pt x="461" y="233"/>
                  <a:pt x="463" y="238"/>
                  <a:pt x="467" y="241"/>
                </a:cubicBezTo>
                <a:cubicBezTo>
                  <a:pt x="468" y="244"/>
                  <a:pt x="471" y="245"/>
                  <a:pt x="474" y="245"/>
                </a:cubicBezTo>
                <a:cubicBezTo>
                  <a:pt x="477" y="245"/>
                  <a:pt x="481" y="243"/>
                  <a:pt x="484" y="242"/>
                </a:cubicBezTo>
                <a:cubicBezTo>
                  <a:pt x="487" y="240"/>
                  <a:pt x="491" y="239"/>
                  <a:pt x="495" y="239"/>
                </a:cubicBezTo>
                <a:cubicBezTo>
                  <a:pt x="499" y="239"/>
                  <a:pt x="503" y="240"/>
                  <a:pt x="506" y="240"/>
                </a:cubicBezTo>
                <a:cubicBezTo>
                  <a:pt x="510" y="240"/>
                  <a:pt x="514" y="241"/>
                  <a:pt x="518" y="241"/>
                </a:cubicBezTo>
                <a:cubicBezTo>
                  <a:pt x="524" y="241"/>
                  <a:pt x="530" y="240"/>
                  <a:pt x="536" y="240"/>
                </a:cubicBezTo>
                <a:cubicBezTo>
                  <a:pt x="593" y="240"/>
                  <a:pt x="651" y="240"/>
                  <a:pt x="709" y="24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3" name="Freeform 5"/>
          <p:cNvSpPr>
            <a:spLocks/>
          </p:cNvSpPr>
          <p:nvPr/>
        </p:nvSpPr>
        <p:spPr bwMode="auto">
          <a:xfrm flipH="1">
            <a:off x="1415562" y="1474788"/>
            <a:ext cx="3385038" cy="2913062"/>
          </a:xfrm>
          <a:custGeom>
            <a:avLst/>
            <a:gdLst/>
            <a:ahLst/>
            <a:cxnLst>
              <a:cxn ang="0">
                <a:pos x="121" y="245"/>
              </a:cxn>
              <a:cxn ang="0">
                <a:pos x="195" y="246"/>
              </a:cxn>
              <a:cxn ang="0">
                <a:pos x="218" y="244"/>
              </a:cxn>
              <a:cxn ang="0">
                <a:pos x="239" y="252"/>
              </a:cxn>
              <a:cxn ang="0">
                <a:pos x="255" y="230"/>
              </a:cxn>
              <a:cxn ang="0">
                <a:pos x="262" y="222"/>
              </a:cxn>
              <a:cxn ang="0">
                <a:pos x="268" y="237"/>
              </a:cxn>
              <a:cxn ang="0">
                <a:pos x="280" y="304"/>
              </a:cxn>
              <a:cxn ang="0">
                <a:pos x="281" y="306"/>
              </a:cxn>
              <a:cxn ang="0">
                <a:pos x="285" y="306"/>
              </a:cxn>
              <a:cxn ang="0">
                <a:pos x="290" y="275"/>
              </a:cxn>
              <a:cxn ang="0">
                <a:pos x="302" y="129"/>
              </a:cxn>
              <a:cxn ang="0">
                <a:pos x="303" y="119"/>
              </a:cxn>
              <a:cxn ang="0">
                <a:pos x="306" y="121"/>
              </a:cxn>
              <a:cxn ang="0">
                <a:pos x="311" y="180"/>
              </a:cxn>
              <a:cxn ang="0">
                <a:pos x="323" y="431"/>
              </a:cxn>
              <a:cxn ang="0">
                <a:pos x="326" y="446"/>
              </a:cxn>
              <a:cxn ang="0">
                <a:pos x="327" y="446"/>
              </a:cxn>
              <a:cxn ang="0">
                <a:pos x="329" y="428"/>
              </a:cxn>
              <a:cxn ang="0">
                <a:pos x="341" y="98"/>
              </a:cxn>
              <a:cxn ang="0">
                <a:pos x="347" y="5"/>
              </a:cxn>
              <a:cxn ang="0">
                <a:pos x="348" y="0"/>
              </a:cxn>
              <a:cxn ang="0">
                <a:pos x="349" y="5"/>
              </a:cxn>
              <a:cxn ang="0">
                <a:pos x="355" y="102"/>
              </a:cxn>
              <a:cxn ang="0">
                <a:pos x="367" y="458"/>
              </a:cxn>
              <a:cxn ang="0">
                <a:pos x="369" y="476"/>
              </a:cxn>
              <a:cxn ang="0">
                <a:pos x="370" y="476"/>
              </a:cxn>
              <a:cxn ang="0">
                <a:pos x="373" y="457"/>
              </a:cxn>
              <a:cxn ang="0">
                <a:pos x="385" y="151"/>
              </a:cxn>
              <a:cxn ang="0">
                <a:pos x="390" y="80"/>
              </a:cxn>
              <a:cxn ang="0">
                <a:pos x="391" y="76"/>
              </a:cxn>
              <a:cxn ang="0">
                <a:pos x="393" y="81"/>
              </a:cxn>
              <a:cxn ang="0">
                <a:pos x="398" y="148"/>
              </a:cxn>
              <a:cxn ang="0">
                <a:pos x="410" y="330"/>
              </a:cxn>
              <a:cxn ang="0">
                <a:pos x="413" y="341"/>
              </a:cxn>
              <a:cxn ang="0">
                <a:pos x="416" y="335"/>
              </a:cxn>
              <a:cxn ang="0">
                <a:pos x="428" y="229"/>
              </a:cxn>
              <a:cxn ang="0">
                <a:pos x="433" y="205"/>
              </a:cxn>
              <a:cxn ang="0">
                <a:pos x="437" y="206"/>
              </a:cxn>
              <a:cxn ang="0">
                <a:pos x="450" y="250"/>
              </a:cxn>
              <a:cxn ang="0">
                <a:pos x="456" y="260"/>
              </a:cxn>
              <a:cxn ang="0">
                <a:pos x="463" y="254"/>
              </a:cxn>
              <a:cxn ang="0">
                <a:pos x="489" y="244"/>
              </a:cxn>
              <a:cxn ang="0">
                <a:pos x="511" y="246"/>
              </a:cxn>
              <a:cxn ang="0">
                <a:pos x="708" y="245"/>
              </a:cxn>
            </a:cxnLst>
            <a:rect l="0" t="0" r="r" b="b"/>
            <a:pathLst>
              <a:path w="708" h="477">
                <a:moveTo>
                  <a:pt x="0" y="245"/>
                </a:moveTo>
                <a:cubicBezTo>
                  <a:pt x="40" y="245"/>
                  <a:pt x="81" y="245"/>
                  <a:pt x="121" y="245"/>
                </a:cubicBezTo>
                <a:cubicBezTo>
                  <a:pt x="140" y="245"/>
                  <a:pt x="159" y="245"/>
                  <a:pt x="178" y="245"/>
                </a:cubicBezTo>
                <a:cubicBezTo>
                  <a:pt x="183" y="245"/>
                  <a:pt x="189" y="246"/>
                  <a:pt x="195" y="246"/>
                </a:cubicBezTo>
                <a:cubicBezTo>
                  <a:pt x="199" y="246"/>
                  <a:pt x="203" y="246"/>
                  <a:pt x="207" y="245"/>
                </a:cubicBezTo>
                <a:cubicBezTo>
                  <a:pt x="210" y="245"/>
                  <a:pt x="214" y="244"/>
                  <a:pt x="218" y="244"/>
                </a:cubicBezTo>
                <a:cubicBezTo>
                  <a:pt x="223" y="244"/>
                  <a:pt x="226" y="246"/>
                  <a:pt x="230" y="248"/>
                </a:cubicBezTo>
                <a:cubicBezTo>
                  <a:pt x="233" y="250"/>
                  <a:pt x="236" y="252"/>
                  <a:pt x="239" y="252"/>
                </a:cubicBezTo>
                <a:cubicBezTo>
                  <a:pt x="243" y="252"/>
                  <a:pt x="245" y="250"/>
                  <a:pt x="246" y="247"/>
                </a:cubicBezTo>
                <a:cubicBezTo>
                  <a:pt x="250" y="242"/>
                  <a:pt x="252" y="236"/>
                  <a:pt x="255" y="230"/>
                </a:cubicBezTo>
                <a:cubicBezTo>
                  <a:pt x="256" y="227"/>
                  <a:pt x="257" y="225"/>
                  <a:pt x="259" y="223"/>
                </a:cubicBezTo>
                <a:cubicBezTo>
                  <a:pt x="260" y="222"/>
                  <a:pt x="260" y="221"/>
                  <a:pt x="262" y="222"/>
                </a:cubicBezTo>
                <a:cubicBezTo>
                  <a:pt x="263" y="222"/>
                  <a:pt x="264" y="224"/>
                  <a:pt x="265" y="225"/>
                </a:cubicBezTo>
                <a:cubicBezTo>
                  <a:pt x="266" y="229"/>
                  <a:pt x="267" y="233"/>
                  <a:pt x="268" y="237"/>
                </a:cubicBezTo>
                <a:cubicBezTo>
                  <a:pt x="272" y="254"/>
                  <a:pt x="274" y="272"/>
                  <a:pt x="277" y="289"/>
                </a:cubicBezTo>
                <a:cubicBezTo>
                  <a:pt x="278" y="294"/>
                  <a:pt x="279" y="299"/>
                  <a:pt x="280" y="304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281" y="305"/>
                  <a:pt x="281" y="306"/>
                  <a:pt x="281" y="306"/>
                </a:cubicBezTo>
                <a:cubicBezTo>
                  <a:pt x="281" y="307"/>
                  <a:pt x="282" y="309"/>
                  <a:pt x="283" y="308"/>
                </a:cubicBezTo>
                <a:cubicBezTo>
                  <a:pt x="284" y="308"/>
                  <a:pt x="284" y="307"/>
                  <a:pt x="285" y="306"/>
                </a:cubicBezTo>
                <a:cubicBezTo>
                  <a:pt x="285" y="304"/>
                  <a:pt x="286" y="302"/>
                  <a:pt x="286" y="300"/>
                </a:cubicBezTo>
                <a:cubicBezTo>
                  <a:pt x="288" y="292"/>
                  <a:pt x="289" y="283"/>
                  <a:pt x="290" y="275"/>
                </a:cubicBezTo>
                <a:cubicBezTo>
                  <a:pt x="293" y="240"/>
                  <a:pt x="295" y="204"/>
                  <a:pt x="298" y="169"/>
                </a:cubicBezTo>
                <a:cubicBezTo>
                  <a:pt x="299" y="156"/>
                  <a:pt x="300" y="142"/>
                  <a:pt x="302" y="129"/>
                </a:cubicBezTo>
                <a:cubicBezTo>
                  <a:pt x="302" y="126"/>
                  <a:pt x="302" y="123"/>
                  <a:pt x="303" y="120"/>
                </a:cubicBezTo>
                <a:cubicBezTo>
                  <a:pt x="303" y="120"/>
                  <a:pt x="303" y="120"/>
                  <a:pt x="303" y="119"/>
                </a:cubicBezTo>
                <a:cubicBezTo>
                  <a:pt x="304" y="119"/>
                  <a:pt x="304" y="117"/>
                  <a:pt x="305" y="118"/>
                </a:cubicBezTo>
                <a:cubicBezTo>
                  <a:pt x="306" y="118"/>
                  <a:pt x="306" y="120"/>
                  <a:pt x="306" y="121"/>
                </a:cubicBezTo>
                <a:cubicBezTo>
                  <a:pt x="307" y="125"/>
                  <a:pt x="308" y="129"/>
                  <a:pt x="308" y="133"/>
                </a:cubicBezTo>
                <a:cubicBezTo>
                  <a:pt x="310" y="148"/>
                  <a:pt x="310" y="164"/>
                  <a:pt x="311" y="180"/>
                </a:cubicBezTo>
                <a:cubicBezTo>
                  <a:pt x="315" y="244"/>
                  <a:pt x="317" y="309"/>
                  <a:pt x="320" y="374"/>
                </a:cubicBezTo>
                <a:cubicBezTo>
                  <a:pt x="321" y="393"/>
                  <a:pt x="322" y="412"/>
                  <a:pt x="323" y="431"/>
                </a:cubicBezTo>
                <a:cubicBezTo>
                  <a:pt x="324" y="435"/>
                  <a:pt x="324" y="439"/>
                  <a:pt x="325" y="443"/>
                </a:cubicBezTo>
                <a:cubicBezTo>
                  <a:pt x="325" y="444"/>
                  <a:pt x="325" y="445"/>
                  <a:pt x="326" y="446"/>
                </a:cubicBezTo>
                <a:cubicBezTo>
                  <a:pt x="326" y="446"/>
                  <a:pt x="326" y="447"/>
                  <a:pt x="326" y="447"/>
                </a:cubicBezTo>
                <a:cubicBezTo>
                  <a:pt x="327" y="447"/>
                  <a:pt x="327" y="446"/>
                  <a:pt x="327" y="446"/>
                </a:cubicBezTo>
                <a:cubicBezTo>
                  <a:pt x="327" y="445"/>
                  <a:pt x="328" y="444"/>
                  <a:pt x="328" y="442"/>
                </a:cubicBezTo>
                <a:cubicBezTo>
                  <a:pt x="329" y="438"/>
                  <a:pt x="329" y="433"/>
                  <a:pt x="329" y="428"/>
                </a:cubicBezTo>
                <a:cubicBezTo>
                  <a:pt x="331" y="407"/>
                  <a:pt x="332" y="386"/>
                  <a:pt x="333" y="365"/>
                </a:cubicBezTo>
                <a:cubicBezTo>
                  <a:pt x="336" y="276"/>
                  <a:pt x="338" y="187"/>
                  <a:pt x="341" y="98"/>
                </a:cubicBezTo>
                <a:cubicBezTo>
                  <a:pt x="342" y="72"/>
                  <a:pt x="343" y="47"/>
                  <a:pt x="345" y="22"/>
                </a:cubicBezTo>
                <a:cubicBezTo>
                  <a:pt x="345" y="16"/>
                  <a:pt x="346" y="10"/>
                  <a:pt x="347" y="5"/>
                </a:cubicBezTo>
                <a:cubicBezTo>
                  <a:pt x="347" y="3"/>
                  <a:pt x="347" y="2"/>
                  <a:pt x="347" y="1"/>
                </a:cubicBezTo>
                <a:cubicBezTo>
                  <a:pt x="347" y="1"/>
                  <a:pt x="348" y="0"/>
                  <a:pt x="348" y="0"/>
                </a:cubicBezTo>
                <a:cubicBezTo>
                  <a:pt x="348" y="0"/>
                  <a:pt x="349" y="1"/>
                  <a:pt x="349" y="1"/>
                </a:cubicBezTo>
                <a:cubicBezTo>
                  <a:pt x="349" y="2"/>
                  <a:pt x="349" y="4"/>
                  <a:pt x="349" y="5"/>
                </a:cubicBezTo>
                <a:cubicBezTo>
                  <a:pt x="350" y="11"/>
                  <a:pt x="351" y="17"/>
                  <a:pt x="351" y="23"/>
                </a:cubicBezTo>
                <a:cubicBezTo>
                  <a:pt x="353" y="49"/>
                  <a:pt x="354" y="75"/>
                  <a:pt x="355" y="102"/>
                </a:cubicBezTo>
                <a:cubicBezTo>
                  <a:pt x="358" y="198"/>
                  <a:pt x="360" y="294"/>
                  <a:pt x="364" y="390"/>
                </a:cubicBezTo>
                <a:cubicBezTo>
                  <a:pt x="364" y="413"/>
                  <a:pt x="365" y="435"/>
                  <a:pt x="367" y="458"/>
                </a:cubicBezTo>
                <a:cubicBezTo>
                  <a:pt x="367" y="463"/>
                  <a:pt x="368" y="468"/>
                  <a:pt x="368" y="473"/>
                </a:cubicBezTo>
                <a:cubicBezTo>
                  <a:pt x="369" y="474"/>
                  <a:pt x="369" y="475"/>
                  <a:pt x="369" y="476"/>
                </a:cubicBezTo>
                <a:cubicBezTo>
                  <a:pt x="369" y="477"/>
                  <a:pt x="369" y="477"/>
                  <a:pt x="370" y="477"/>
                </a:cubicBezTo>
                <a:cubicBezTo>
                  <a:pt x="370" y="477"/>
                  <a:pt x="370" y="477"/>
                  <a:pt x="370" y="476"/>
                </a:cubicBezTo>
                <a:cubicBezTo>
                  <a:pt x="371" y="475"/>
                  <a:pt x="371" y="474"/>
                  <a:pt x="371" y="473"/>
                </a:cubicBezTo>
                <a:cubicBezTo>
                  <a:pt x="372" y="468"/>
                  <a:pt x="372" y="463"/>
                  <a:pt x="373" y="457"/>
                </a:cubicBezTo>
                <a:cubicBezTo>
                  <a:pt x="374" y="434"/>
                  <a:pt x="375" y="411"/>
                  <a:pt x="376" y="388"/>
                </a:cubicBezTo>
                <a:cubicBezTo>
                  <a:pt x="379" y="309"/>
                  <a:pt x="381" y="230"/>
                  <a:pt x="385" y="151"/>
                </a:cubicBezTo>
                <a:cubicBezTo>
                  <a:pt x="386" y="132"/>
                  <a:pt x="387" y="113"/>
                  <a:pt x="388" y="94"/>
                </a:cubicBezTo>
                <a:cubicBezTo>
                  <a:pt x="389" y="89"/>
                  <a:pt x="389" y="85"/>
                  <a:pt x="390" y="80"/>
                </a:cubicBezTo>
                <a:cubicBezTo>
                  <a:pt x="390" y="79"/>
                  <a:pt x="390" y="78"/>
                  <a:pt x="391" y="77"/>
                </a:cubicBezTo>
                <a:cubicBezTo>
                  <a:pt x="391" y="77"/>
                  <a:pt x="391" y="76"/>
                  <a:pt x="391" y="76"/>
                </a:cubicBezTo>
                <a:cubicBezTo>
                  <a:pt x="392" y="76"/>
                  <a:pt x="392" y="77"/>
                  <a:pt x="392" y="77"/>
                </a:cubicBezTo>
                <a:cubicBezTo>
                  <a:pt x="393" y="78"/>
                  <a:pt x="393" y="80"/>
                  <a:pt x="393" y="81"/>
                </a:cubicBezTo>
                <a:cubicBezTo>
                  <a:pt x="394" y="87"/>
                  <a:pt x="395" y="94"/>
                  <a:pt x="395" y="100"/>
                </a:cubicBezTo>
                <a:cubicBezTo>
                  <a:pt x="397" y="116"/>
                  <a:pt x="397" y="132"/>
                  <a:pt x="398" y="148"/>
                </a:cubicBezTo>
                <a:cubicBezTo>
                  <a:pt x="401" y="197"/>
                  <a:pt x="403" y="246"/>
                  <a:pt x="407" y="294"/>
                </a:cubicBezTo>
                <a:cubicBezTo>
                  <a:pt x="407" y="306"/>
                  <a:pt x="408" y="318"/>
                  <a:pt x="410" y="330"/>
                </a:cubicBezTo>
                <a:cubicBezTo>
                  <a:pt x="410" y="333"/>
                  <a:pt x="411" y="336"/>
                  <a:pt x="411" y="338"/>
                </a:cubicBezTo>
                <a:cubicBezTo>
                  <a:pt x="412" y="339"/>
                  <a:pt x="412" y="341"/>
                  <a:pt x="413" y="341"/>
                </a:cubicBezTo>
                <a:cubicBezTo>
                  <a:pt x="413" y="341"/>
                  <a:pt x="414" y="340"/>
                  <a:pt x="414" y="340"/>
                </a:cubicBezTo>
                <a:cubicBezTo>
                  <a:pt x="415" y="338"/>
                  <a:pt x="415" y="336"/>
                  <a:pt x="416" y="335"/>
                </a:cubicBezTo>
                <a:cubicBezTo>
                  <a:pt x="417" y="327"/>
                  <a:pt x="418" y="319"/>
                  <a:pt x="419" y="311"/>
                </a:cubicBezTo>
                <a:cubicBezTo>
                  <a:pt x="422" y="284"/>
                  <a:pt x="424" y="256"/>
                  <a:pt x="428" y="229"/>
                </a:cubicBezTo>
                <a:cubicBezTo>
                  <a:pt x="429" y="223"/>
                  <a:pt x="430" y="216"/>
                  <a:pt x="431" y="210"/>
                </a:cubicBezTo>
                <a:cubicBezTo>
                  <a:pt x="432" y="208"/>
                  <a:pt x="432" y="207"/>
                  <a:pt x="433" y="205"/>
                </a:cubicBezTo>
                <a:cubicBezTo>
                  <a:pt x="433" y="205"/>
                  <a:pt x="434" y="204"/>
                  <a:pt x="434" y="204"/>
                </a:cubicBezTo>
                <a:cubicBezTo>
                  <a:pt x="436" y="203"/>
                  <a:pt x="437" y="205"/>
                  <a:pt x="437" y="206"/>
                </a:cubicBezTo>
                <a:cubicBezTo>
                  <a:pt x="439" y="209"/>
                  <a:pt x="440" y="213"/>
                  <a:pt x="441" y="217"/>
                </a:cubicBezTo>
                <a:cubicBezTo>
                  <a:pt x="444" y="228"/>
                  <a:pt x="446" y="239"/>
                  <a:pt x="450" y="250"/>
                </a:cubicBezTo>
                <a:cubicBezTo>
                  <a:pt x="450" y="253"/>
                  <a:pt x="451" y="255"/>
                  <a:pt x="453" y="258"/>
                </a:cubicBezTo>
                <a:cubicBezTo>
                  <a:pt x="454" y="259"/>
                  <a:pt x="455" y="260"/>
                  <a:pt x="456" y="260"/>
                </a:cubicBezTo>
                <a:cubicBezTo>
                  <a:pt x="457" y="260"/>
                  <a:pt x="458" y="259"/>
                  <a:pt x="459" y="259"/>
                </a:cubicBezTo>
                <a:cubicBezTo>
                  <a:pt x="461" y="257"/>
                  <a:pt x="462" y="256"/>
                  <a:pt x="463" y="254"/>
                </a:cubicBezTo>
                <a:cubicBezTo>
                  <a:pt x="467" y="249"/>
                  <a:pt x="471" y="242"/>
                  <a:pt x="478" y="242"/>
                </a:cubicBezTo>
                <a:cubicBezTo>
                  <a:pt x="482" y="242"/>
                  <a:pt x="485" y="243"/>
                  <a:pt x="489" y="244"/>
                </a:cubicBezTo>
                <a:cubicBezTo>
                  <a:pt x="492" y="246"/>
                  <a:pt x="496" y="246"/>
                  <a:pt x="500" y="246"/>
                </a:cubicBezTo>
                <a:cubicBezTo>
                  <a:pt x="504" y="246"/>
                  <a:pt x="507" y="246"/>
                  <a:pt x="511" y="246"/>
                </a:cubicBezTo>
                <a:cubicBezTo>
                  <a:pt x="515" y="245"/>
                  <a:pt x="518" y="245"/>
                  <a:pt x="522" y="245"/>
                </a:cubicBezTo>
                <a:cubicBezTo>
                  <a:pt x="584" y="245"/>
                  <a:pt x="646" y="245"/>
                  <a:pt x="708" y="24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4" name="Freeform 6"/>
          <p:cNvSpPr>
            <a:spLocks/>
          </p:cNvSpPr>
          <p:nvPr/>
        </p:nvSpPr>
        <p:spPr bwMode="auto">
          <a:xfrm>
            <a:off x="1405305" y="1463676"/>
            <a:ext cx="3385038" cy="2913063"/>
          </a:xfrm>
          <a:custGeom>
            <a:avLst/>
            <a:gdLst/>
            <a:ahLst/>
            <a:cxnLst>
              <a:cxn ang="0">
                <a:pos x="121" y="245"/>
              </a:cxn>
              <a:cxn ang="0">
                <a:pos x="195" y="246"/>
              </a:cxn>
              <a:cxn ang="0">
                <a:pos x="218" y="244"/>
              </a:cxn>
              <a:cxn ang="0">
                <a:pos x="239" y="252"/>
              </a:cxn>
              <a:cxn ang="0">
                <a:pos x="255" y="230"/>
              </a:cxn>
              <a:cxn ang="0">
                <a:pos x="262" y="222"/>
              </a:cxn>
              <a:cxn ang="0">
                <a:pos x="268" y="237"/>
              </a:cxn>
              <a:cxn ang="0">
                <a:pos x="280" y="304"/>
              </a:cxn>
              <a:cxn ang="0">
                <a:pos x="281" y="306"/>
              </a:cxn>
              <a:cxn ang="0">
                <a:pos x="285" y="306"/>
              </a:cxn>
              <a:cxn ang="0">
                <a:pos x="290" y="275"/>
              </a:cxn>
              <a:cxn ang="0">
                <a:pos x="302" y="129"/>
              </a:cxn>
              <a:cxn ang="0">
                <a:pos x="303" y="119"/>
              </a:cxn>
              <a:cxn ang="0">
                <a:pos x="306" y="121"/>
              </a:cxn>
              <a:cxn ang="0">
                <a:pos x="311" y="180"/>
              </a:cxn>
              <a:cxn ang="0">
                <a:pos x="323" y="431"/>
              </a:cxn>
              <a:cxn ang="0">
                <a:pos x="326" y="446"/>
              </a:cxn>
              <a:cxn ang="0">
                <a:pos x="327" y="446"/>
              </a:cxn>
              <a:cxn ang="0">
                <a:pos x="329" y="428"/>
              </a:cxn>
              <a:cxn ang="0">
                <a:pos x="341" y="98"/>
              </a:cxn>
              <a:cxn ang="0">
                <a:pos x="347" y="5"/>
              </a:cxn>
              <a:cxn ang="0">
                <a:pos x="348" y="0"/>
              </a:cxn>
              <a:cxn ang="0">
                <a:pos x="349" y="5"/>
              </a:cxn>
              <a:cxn ang="0">
                <a:pos x="355" y="102"/>
              </a:cxn>
              <a:cxn ang="0">
                <a:pos x="367" y="458"/>
              </a:cxn>
              <a:cxn ang="0">
                <a:pos x="369" y="476"/>
              </a:cxn>
              <a:cxn ang="0">
                <a:pos x="370" y="476"/>
              </a:cxn>
              <a:cxn ang="0">
                <a:pos x="373" y="457"/>
              </a:cxn>
              <a:cxn ang="0">
                <a:pos x="385" y="151"/>
              </a:cxn>
              <a:cxn ang="0">
                <a:pos x="390" y="80"/>
              </a:cxn>
              <a:cxn ang="0">
                <a:pos x="391" y="76"/>
              </a:cxn>
              <a:cxn ang="0">
                <a:pos x="393" y="81"/>
              </a:cxn>
              <a:cxn ang="0">
                <a:pos x="398" y="148"/>
              </a:cxn>
              <a:cxn ang="0">
                <a:pos x="410" y="330"/>
              </a:cxn>
              <a:cxn ang="0">
                <a:pos x="413" y="341"/>
              </a:cxn>
              <a:cxn ang="0">
                <a:pos x="416" y="335"/>
              </a:cxn>
              <a:cxn ang="0">
                <a:pos x="428" y="229"/>
              </a:cxn>
              <a:cxn ang="0">
                <a:pos x="433" y="205"/>
              </a:cxn>
              <a:cxn ang="0">
                <a:pos x="437" y="206"/>
              </a:cxn>
              <a:cxn ang="0">
                <a:pos x="450" y="250"/>
              </a:cxn>
              <a:cxn ang="0">
                <a:pos x="456" y="260"/>
              </a:cxn>
              <a:cxn ang="0">
                <a:pos x="463" y="254"/>
              </a:cxn>
              <a:cxn ang="0">
                <a:pos x="489" y="244"/>
              </a:cxn>
              <a:cxn ang="0">
                <a:pos x="511" y="246"/>
              </a:cxn>
              <a:cxn ang="0">
                <a:pos x="708" y="245"/>
              </a:cxn>
            </a:cxnLst>
            <a:rect l="0" t="0" r="r" b="b"/>
            <a:pathLst>
              <a:path w="708" h="477">
                <a:moveTo>
                  <a:pt x="0" y="245"/>
                </a:moveTo>
                <a:cubicBezTo>
                  <a:pt x="40" y="245"/>
                  <a:pt x="81" y="245"/>
                  <a:pt x="121" y="245"/>
                </a:cubicBezTo>
                <a:cubicBezTo>
                  <a:pt x="140" y="245"/>
                  <a:pt x="159" y="245"/>
                  <a:pt x="178" y="245"/>
                </a:cubicBezTo>
                <a:cubicBezTo>
                  <a:pt x="183" y="245"/>
                  <a:pt x="189" y="246"/>
                  <a:pt x="195" y="246"/>
                </a:cubicBezTo>
                <a:cubicBezTo>
                  <a:pt x="199" y="246"/>
                  <a:pt x="203" y="246"/>
                  <a:pt x="207" y="245"/>
                </a:cubicBezTo>
                <a:cubicBezTo>
                  <a:pt x="210" y="245"/>
                  <a:pt x="214" y="244"/>
                  <a:pt x="218" y="244"/>
                </a:cubicBezTo>
                <a:cubicBezTo>
                  <a:pt x="223" y="244"/>
                  <a:pt x="226" y="246"/>
                  <a:pt x="230" y="248"/>
                </a:cubicBezTo>
                <a:cubicBezTo>
                  <a:pt x="233" y="250"/>
                  <a:pt x="236" y="252"/>
                  <a:pt x="239" y="252"/>
                </a:cubicBezTo>
                <a:cubicBezTo>
                  <a:pt x="243" y="252"/>
                  <a:pt x="245" y="250"/>
                  <a:pt x="246" y="247"/>
                </a:cubicBezTo>
                <a:cubicBezTo>
                  <a:pt x="250" y="242"/>
                  <a:pt x="252" y="236"/>
                  <a:pt x="255" y="230"/>
                </a:cubicBezTo>
                <a:cubicBezTo>
                  <a:pt x="256" y="227"/>
                  <a:pt x="257" y="225"/>
                  <a:pt x="259" y="223"/>
                </a:cubicBezTo>
                <a:cubicBezTo>
                  <a:pt x="260" y="222"/>
                  <a:pt x="260" y="221"/>
                  <a:pt x="262" y="222"/>
                </a:cubicBezTo>
                <a:cubicBezTo>
                  <a:pt x="263" y="222"/>
                  <a:pt x="264" y="224"/>
                  <a:pt x="265" y="225"/>
                </a:cubicBezTo>
                <a:cubicBezTo>
                  <a:pt x="266" y="229"/>
                  <a:pt x="267" y="233"/>
                  <a:pt x="268" y="237"/>
                </a:cubicBezTo>
                <a:cubicBezTo>
                  <a:pt x="272" y="254"/>
                  <a:pt x="274" y="272"/>
                  <a:pt x="277" y="289"/>
                </a:cubicBezTo>
                <a:cubicBezTo>
                  <a:pt x="278" y="294"/>
                  <a:pt x="279" y="299"/>
                  <a:pt x="280" y="304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281" y="305"/>
                  <a:pt x="281" y="306"/>
                  <a:pt x="281" y="306"/>
                </a:cubicBezTo>
                <a:cubicBezTo>
                  <a:pt x="281" y="307"/>
                  <a:pt x="282" y="309"/>
                  <a:pt x="283" y="308"/>
                </a:cubicBezTo>
                <a:cubicBezTo>
                  <a:pt x="284" y="308"/>
                  <a:pt x="284" y="307"/>
                  <a:pt x="285" y="306"/>
                </a:cubicBezTo>
                <a:cubicBezTo>
                  <a:pt x="285" y="304"/>
                  <a:pt x="286" y="302"/>
                  <a:pt x="286" y="300"/>
                </a:cubicBezTo>
                <a:cubicBezTo>
                  <a:pt x="288" y="292"/>
                  <a:pt x="289" y="283"/>
                  <a:pt x="290" y="275"/>
                </a:cubicBezTo>
                <a:cubicBezTo>
                  <a:pt x="293" y="240"/>
                  <a:pt x="295" y="204"/>
                  <a:pt x="298" y="169"/>
                </a:cubicBezTo>
                <a:cubicBezTo>
                  <a:pt x="299" y="156"/>
                  <a:pt x="300" y="142"/>
                  <a:pt x="302" y="129"/>
                </a:cubicBezTo>
                <a:cubicBezTo>
                  <a:pt x="302" y="126"/>
                  <a:pt x="302" y="123"/>
                  <a:pt x="303" y="120"/>
                </a:cubicBezTo>
                <a:cubicBezTo>
                  <a:pt x="303" y="120"/>
                  <a:pt x="303" y="120"/>
                  <a:pt x="303" y="119"/>
                </a:cubicBezTo>
                <a:cubicBezTo>
                  <a:pt x="304" y="119"/>
                  <a:pt x="304" y="117"/>
                  <a:pt x="305" y="118"/>
                </a:cubicBezTo>
                <a:cubicBezTo>
                  <a:pt x="306" y="118"/>
                  <a:pt x="306" y="120"/>
                  <a:pt x="306" y="121"/>
                </a:cubicBezTo>
                <a:cubicBezTo>
                  <a:pt x="307" y="125"/>
                  <a:pt x="308" y="129"/>
                  <a:pt x="308" y="133"/>
                </a:cubicBezTo>
                <a:cubicBezTo>
                  <a:pt x="310" y="148"/>
                  <a:pt x="310" y="164"/>
                  <a:pt x="311" y="180"/>
                </a:cubicBezTo>
                <a:cubicBezTo>
                  <a:pt x="315" y="244"/>
                  <a:pt x="317" y="309"/>
                  <a:pt x="320" y="374"/>
                </a:cubicBezTo>
                <a:cubicBezTo>
                  <a:pt x="321" y="393"/>
                  <a:pt x="322" y="412"/>
                  <a:pt x="323" y="431"/>
                </a:cubicBezTo>
                <a:cubicBezTo>
                  <a:pt x="324" y="435"/>
                  <a:pt x="324" y="439"/>
                  <a:pt x="325" y="443"/>
                </a:cubicBezTo>
                <a:cubicBezTo>
                  <a:pt x="325" y="444"/>
                  <a:pt x="325" y="445"/>
                  <a:pt x="326" y="446"/>
                </a:cubicBezTo>
                <a:cubicBezTo>
                  <a:pt x="326" y="446"/>
                  <a:pt x="326" y="447"/>
                  <a:pt x="326" y="447"/>
                </a:cubicBezTo>
                <a:cubicBezTo>
                  <a:pt x="327" y="447"/>
                  <a:pt x="327" y="446"/>
                  <a:pt x="327" y="446"/>
                </a:cubicBezTo>
                <a:cubicBezTo>
                  <a:pt x="327" y="445"/>
                  <a:pt x="328" y="444"/>
                  <a:pt x="328" y="442"/>
                </a:cubicBezTo>
                <a:cubicBezTo>
                  <a:pt x="329" y="438"/>
                  <a:pt x="329" y="433"/>
                  <a:pt x="329" y="428"/>
                </a:cubicBezTo>
                <a:cubicBezTo>
                  <a:pt x="331" y="407"/>
                  <a:pt x="332" y="386"/>
                  <a:pt x="333" y="365"/>
                </a:cubicBezTo>
                <a:cubicBezTo>
                  <a:pt x="336" y="276"/>
                  <a:pt x="338" y="187"/>
                  <a:pt x="341" y="98"/>
                </a:cubicBezTo>
                <a:cubicBezTo>
                  <a:pt x="342" y="72"/>
                  <a:pt x="343" y="47"/>
                  <a:pt x="345" y="22"/>
                </a:cubicBezTo>
                <a:cubicBezTo>
                  <a:pt x="345" y="16"/>
                  <a:pt x="346" y="10"/>
                  <a:pt x="347" y="5"/>
                </a:cubicBezTo>
                <a:cubicBezTo>
                  <a:pt x="347" y="3"/>
                  <a:pt x="347" y="2"/>
                  <a:pt x="347" y="1"/>
                </a:cubicBezTo>
                <a:cubicBezTo>
                  <a:pt x="347" y="1"/>
                  <a:pt x="348" y="0"/>
                  <a:pt x="348" y="0"/>
                </a:cubicBezTo>
                <a:cubicBezTo>
                  <a:pt x="348" y="0"/>
                  <a:pt x="349" y="1"/>
                  <a:pt x="349" y="1"/>
                </a:cubicBezTo>
                <a:cubicBezTo>
                  <a:pt x="349" y="2"/>
                  <a:pt x="349" y="4"/>
                  <a:pt x="349" y="5"/>
                </a:cubicBezTo>
                <a:cubicBezTo>
                  <a:pt x="350" y="11"/>
                  <a:pt x="351" y="17"/>
                  <a:pt x="351" y="23"/>
                </a:cubicBezTo>
                <a:cubicBezTo>
                  <a:pt x="353" y="49"/>
                  <a:pt x="354" y="75"/>
                  <a:pt x="355" y="102"/>
                </a:cubicBezTo>
                <a:cubicBezTo>
                  <a:pt x="358" y="198"/>
                  <a:pt x="360" y="294"/>
                  <a:pt x="364" y="390"/>
                </a:cubicBezTo>
                <a:cubicBezTo>
                  <a:pt x="364" y="413"/>
                  <a:pt x="365" y="435"/>
                  <a:pt x="367" y="458"/>
                </a:cubicBezTo>
                <a:cubicBezTo>
                  <a:pt x="367" y="463"/>
                  <a:pt x="368" y="468"/>
                  <a:pt x="368" y="473"/>
                </a:cubicBezTo>
                <a:cubicBezTo>
                  <a:pt x="369" y="474"/>
                  <a:pt x="369" y="475"/>
                  <a:pt x="369" y="476"/>
                </a:cubicBezTo>
                <a:cubicBezTo>
                  <a:pt x="369" y="477"/>
                  <a:pt x="369" y="477"/>
                  <a:pt x="370" y="477"/>
                </a:cubicBezTo>
                <a:cubicBezTo>
                  <a:pt x="370" y="477"/>
                  <a:pt x="370" y="477"/>
                  <a:pt x="370" y="476"/>
                </a:cubicBezTo>
                <a:cubicBezTo>
                  <a:pt x="371" y="475"/>
                  <a:pt x="371" y="474"/>
                  <a:pt x="371" y="473"/>
                </a:cubicBezTo>
                <a:cubicBezTo>
                  <a:pt x="372" y="468"/>
                  <a:pt x="372" y="463"/>
                  <a:pt x="373" y="457"/>
                </a:cubicBezTo>
                <a:cubicBezTo>
                  <a:pt x="374" y="434"/>
                  <a:pt x="375" y="411"/>
                  <a:pt x="376" y="388"/>
                </a:cubicBezTo>
                <a:cubicBezTo>
                  <a:pt x="379" y="309"/>
                  <a:pt x="381" y="230"/>
                  <a:pt x="385" y="151"/>
                </a:cubicBezTo>
                <a:cubicBezTo>
                  <a:pt x="386" y="132"/>
                  <a:pt x="387" y="113"/>
                  <a:pt x="388" y="94"/>
                </a:cubicBezTo>
                <a:cubicBezTo>
                  <a:pt x="389" y="89"/>
                  <a:pt x="389" y="85"/>
                  <a:pt x="390" y="80"/>
                </a:cubicBezTo>
                <a:cubicBezTo>
                  <a:pt x="390" y="79"/>
                  <a:pt x="390" y="78"/>
                  <a:pt x="391" y="77"/>
                </a:cubicBezTo>
                <a:cubicBezTo>
                  <a:pt x="391" y="77"/>
                  <a:pt x="391" y="76"/>
                  <a:pt x="391" y="76"/>
                </a:cubicBezTo>
                <a:cubicBezTo>
                  <a:pt x="392" y="76"/>
                  <a:pt x="392" y="77"/>
                  <a:pt x="392" y="77"/>
                </a:cubicBezTo>
                <a:cubicBezTo>
                  <a:pt x="393" y="78"/>
                  <a:pt x="393" y="80"/>
                  <a:pt x="393" y="81"/>
                </a:cubicBezTo>
                <a:cubicBezTo>
                  <a:pt x="394" y="87"/>
                  <a:pt x="395" y="94"/>
                  <a:pt x="395" y="100"/>
                </a:cubicBezTo>
                <a:cubicBezTo>
                  <a:pt x="397" y="116"/>
                  <a:pt x="397" y="132"/>
                  <a:pt x="398" y="148"/>
                </a:cubicBezTo>
                <a:cubicBezTo>
                  <a:pt x="401" y="197"/>
                  <a:pt x="403" y="246"/>
                  <a:pt x="407" y="294"/>
                </a:cubicBezTo>
                <a:cubicBezTo>
                  <a:pt x="407" y="306"/>
                  <a:pt x="408" y="318"/>
                  <a:pt x="410" y="330"/>
                </a:cubicBezTo>
                <a:cubicBezTo>
                  <a:pt x="410" y="333"/>
                  <a:pt x="411" y="336"/>
                  <a:pt x="411" y="338"/>
                </a:cubicBezTo>
                <a:cubicBezTo>
                  <a:pt x="412" y="339"/>
                  <a:pt x="412" y="341"/>
                  <a:pt x="413" y="341"/>
                </a:cubicBezTo>
                <a:cubicBezTo>
                  <a:pt x="413" y="341"/>
                  <a:pt x="414" y="340"/>
                  <a:pt x="414" y="340"/>
                </a:cubicBezTo>
                <a:cubicBezTo>
                  <a:pt x="415" y="338"/>
                  <a:pt x="415" y="336"/>
                  <a:pt x="416" y="335"/>
                </a:cubicBezTo>
                <a:cubicBezTo>
                  <a:pt x="417" y="327"/>
                  <a:pt x="418" y="319"/>
                  <a:pt x="419" y="311"/>
                </a:cubicBezTo>
                <a:cubicBezTo>
                  <a:pt x="422" y="284"/>
                  <a:pt x="424" y="256"/>
                  <a:pt x="428" y="229"/>
                </a:cubicBezTo>
                <a:cubicBezTo>
                  <a:pt x="429" y="223"/>
                  <a:pt x="430" y="216"/>
                  <a:pt x="431" y="210"/>
                </a:cubicBezTo>
                <a:cubicBezTo>
                  <a:pt x="432" y="208"/>
                  <a:pt x="432" y="207"/>
                  <a:pt x="433" y="205"/>
                </a:cubicBezTo>
                <a:cubicBezTo>
                  <a:pt x="433" y="205"/>
                  <a:pt x="434" y="204"/>
                  <a:pt x="434" y="204"/>
                </a:cubicBezTo>
                <a:cubicBezTo>
                  <a:pt x="436" y="203"/>
                  <a:pt x="437" y="205"/>
                  <a:pt x="437" y="206"/>
                </a:cubicBezTo>
                <a:cubicBezTo>
                  <a:pt x="439" y="209"/>
                  <a:pt x="440" y="213"/>
                  <a:pt x="441" y="217"/>
                </a:cubicBezTo>
                <a:cubicBezTo>
                  <a:pt x="444" y="228"/>
                  <a:pt x="446" y="239"/>
                  <a:pt x="450" y="250"/>
                </a:cubicBezTo>
                <a:cubicBezTo>
                  <a:pt x="450" y="253"/>
                  <a:pt x="451" y="255"/>
                  <a:pt x="453" y="258"/>
                </a:cubicBezTo>
                <a:cubicBezTo>
                  <a:pt x="454" y="259"/>
                  <a:pt x="455" y="260"/>
                  <a:pt x="456" y="260"/>
                </a:cubicBezTo>
                <a:cubicBezTo>
                  <a:pt x="457" y="260"/>
                  <a:pt x="458" y="259"/>
                  <a:pt x="459" y="259"/>
                </a:cubicBezTo>
                <a:cubicBezTo>
                  <a:pt x="461" y="257"/>
                  <a:pt x="462" y="256"/>
                  <a:pt x="463" y="254"/>
                </a:cubicBezTo>
                <a:cubicBezTo>
                  <a:pt x="467" y="249"/>
                  <a:pt x="471" y="242"/>
                  <a:pt x="478" y="242"/>
                </a:cubicBezTo>
                <a:cubicBezTo>
                  <a:pt x="482" y="242"/>
                  <a:pt x="485" y="243"/>
                  <a:pt x="489" y="244"/>
                </a:cubicBezTo>
                <a:cubicBezTo>
                  <a:pt x="492" y="246"/>
                  <a:pt x="496" y="246"/>
                  <a:pt x="500" y="246"/>
                </a:cubicBezTo>
                <a:cubicBezTo>
                  <a:pt x="504" y="246"/>
                  <a:pt x="507" y="246"/>
                  <a:pt x="511" y="246"/>
                </a:cubicBezTo>
                <a:cubicBezTo>
                  <a:pt x="515" y="245"/>
                  <a:pt x="518" y="245"/>
                  <a:pt x="522" y="245"/>
                </a:cubicBezTo>
                <a:cubicBezTo>
                  <a:pt x="584" y="245"/>
                  <a:pt x="646" y="245"/>
                  <a:pt x="708" y="245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5" name="Freeform 7"/>
          <p:cNvSpPr>
            <a:spLocks/>
          </p:cNvSpPr>
          <p:nvPr/>
        </p:nvSpPr>
        <p:spPr bwMode="auto">
          <a:xfrm>
            <a:off x="4346331" y="1431925"/>
            <a:ext cx="3390900" cy="1544638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177" y="252"/>
              </a:cxn>
              <a:cxn ang="0">
                <a:pos x="211" y="252"/>
              </a:cxn>
              <a:cxn ang="0">
                <a:pos x="242" y="244"/>
              </a:cxn>
              <a:cxn ang="0">
                <a:pos x="257" y="232"/>
              </a:cxn>
              <a:cxn ang="0">
                <a:pos x="274" y="207"/>
              </a:cxn>
              <a:cxn ang="0">
                <a:pos x="289" y="170"/>
              </a:cxn>
              <a:cxn ang="0">
                <a:pos x="323" y="58"/>
              </a:cxn>
              <a:cxn ang="0">
                <a:pos x="332" y="32"/>
              </a:cxn>
              <a:cxn ang="0">
                <a:pos x="341" y="12"/>
              </a:cxn>
              <a:cxn ang="0">
                <a:pos x="343" y="9"/>
              </a:cxn>
              <a:cxn ang="0">
                <a:pos x="354" y="0"/>
              </a:cxn>
              <a:cxn ang="0">
                <a:pos x="366" y="9"/>
              </a:cxn>
              <a:cxn ang="0">
                <a:pos x="368" y="12"/>
              </a:cxn>
              <a:cxn ang="0">
                <a:pos x="377" y="32"/>
              </a:cxn>
              <a:cxn ang="0">
                <a:pos x="386" y="58"/>
              </a:cxn>
              <a:cxn ang="0">
                <a:pos x="419" y="170"/>
              </a:cxn>
              <a:cxn ang="0">
                <a:pos x="435" y="207"/>
              </a:cxn>
              <a:cxn ang="0">
                <a:pos x="452" y="232"/>
              </a:cxn>
              <a:cxn ang="0">
                <a:pos x="467" y="244"/>
              </a:cxn>
              <a:cxn ang="0">
                <a:pos x="498" y="252"/>
              </a:cxn>
              <a:cxn ang="0">
                <a:pos x="532" y="252"/>
              </a:cxn>
              <a:cxn ang="0">
                <a:pos x="709" y="253"/>
              </a:cxn>
            </a:cxnLst>
            <a:rect l="0" t="0" r="r" b="b"/>
            <a:pathLst>
              <a:path w="709" h="253">
                <a:moveTo>
                  <a:pt x="0" y="253"/>
                </a:moveTo>
                <a:cubicBezTo>
                  <a:pt x="59" y="253"/>
                  <a:pt x="118" y="253"/>
                  <a:pt x="177" y="252"/>
                </a:cubicBezTo>
                <a:cubicBezTo>
                  <a:pt x="188" y="252"/>
                  <a:pt x="200" y="252"/>
                  <a:pt x="211" y="252"/>
                </a:cubicBezTo>
                <a:cubicBezTo>
                  <a:pt x="222" y="251"/>
                  <a:pt x="233" y="249"/>
                  <a:pt x="242" y="244"/>
                </a:cubicBezTo>
                <a:cubicBezTo>
                  <a:pt x="248" y="241"/>
                  <a:pt x="253" y="237"/>
                  <a:pt x="257" y="232"/>
                </a:cubicBezTo>
                <a:cubicBezTo>
                  <a:pt x="264" y="225"/>
                  <a:pt x="270" y="216"/>
                  <a:pt x="274" y="207"/>
                </a:cubicBezTo>
                <a:cubicBezTo>
                  <a:pt x="280" y="195"/>
                  <a:pt x="285" y="183"/>
                  <a:pt x="289" y="170"/>
                </a:cubicBezTo>
                <a:cubicBezTo>
                  <a:pt x="302" y="134"/>
                  <a:pt x="312" y="96"/>
                  <a:pt x="323" y="58"/>
                </a:cubicBezTo>
                <a:cubicBezTo>
                  <a:pt x="326" y="50"/>
                  <a:pt x="329" y="41"/>
                  <a:pt x="332" y="32"/>
                </a:cubicBezTo>
                <a:cubicBezTo>
                  <a:pt x="335" y="25"/>
                  <a:pt x="337" y="18"/>
                  <a:pt x="341" y="12"/>
                </a:cubicBezTo>
                <a:cubicBezTo>
                  <a:pt x="341" y="11"/>
                  <a:pt x="342" y="10"/>
                  <a:pt x="343" y="9"/>
                </a:cubicBezTo>
                <a:cubicBezTo>
                  <a:pt x="345" y="5"/>
                  <a:pt x="349" y="0"/>
                  <a:pt x="354" y="0"/>
                </a:cubicBezTo>
                <a:cubicBezTo>
                  <a:pt x="360" y="0"/>
                  <a:pt x="364" y="5"/>
                  <a:pt x="366" y="9"/>
                </a:cubicBezTo>
                <a:cubicBezTo>
                  <a:pt x="367" y="10"/>
                  <a:pt x="368" y="11"/>
                  <a:pt x="368" y="12"/>
                </a:cubicBezTo>
                <a:cubicBezTo>
                  <a:pt x="372" y="18"/>
                  <a:pt x="374" y="25"/>
                  <a:pt x="377" y="32"/>
                </a:cubicBezTo>
                <a:cubicBezTo>
                  <a:pt x="380" y="41"/>
                  <a:pt x="383" y="50"/>
                  <a:pt x="386" y="58"/>
                </a:cubicBezTo>
                <a:cubicBezTo>
                  <a:pt x="397" y="96"/>
                  <a:pt x="407" y="134"/>
                  <a:pt x="419" y="170"/>
                </a:cubicBezTo>
                <a:cubicBezTo>
                  <a:pt x="424" y="183"/>
                  <a:pt x="429" y="195"/>
                  <a:pt x="435" y="207"/>
                </a:cubicBezTo>
                <a:cubicBezTo>
                  <a:pt x="439" y="216"/>
                  <a:pt x="445" y="225"/>
                  <a:pt x="452" y="232"/>
                </a:cubicBezTo>
                <a:cubicBezTo>
                  <a:pt x="456" y="237"/>
                  <a:pt x="461" y="241"/>
                  <a:pt x="467" y="244"/>
                </a:cubicBezTo>
                <a:cubicBezTo>
                  <a:pt x="476" y="249"/>
                  <a:pt x="487" y="251"/>
                  <a:pt x="498" y="252"/>
                </a:cubicBezTo>
                <a:cubicBezTo>
                  <a:pt x="509" y="252"/>
                  <a:pt x="521" y="252"/>
                  <a:pt x="532" y="252"/>
                </a:cubicBezTo>
                <a:cubicBezTo>
                  <a:pt x="591" y="253"/>
                  <a:pt x="650" y="253"/>
                  <a:pt x="709" y="253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6" name="Freeform 8"/>
          <p:cNvSpPr>
            <a:spLocks/>
          </p:cNvSpPr>
          <p:nvPr/>
        </p:nvSpPr>
        <p:spPr bwMode="auto">
          <a:xfrm flipH="1">
            <a:off x="1411167" y="1431925"/>
            <a:ext cx="3385038" cy="1544638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177" y="253"/>
              </a:cxn>
              <a:cxn ang="0">
                <a:pos x="210" y="252"/>
              </a:cxn>
              <a:cxn ang="0">
                <a:pos x="242" y="244"/>
              </a:cxn>
              <a:cxn ang="0">
                <a:pos x="257" y="232"/>
              </a:cxn>
              <a:cxn ang="0">
                <a:pos x="274" y="207"/>
              </a:cxn>
              <a:cxn ang="0">
                <a:pos x="289" y="170"/>
              </a:cxn>
              <a:cxn ang="0">
                <a:pos x="323" y="59"/>
              </a:cxn>
              <a:cxn ang="0">
                <a:pos x="332" y="32"/>
              </a:cxn>
              <a:cxn ang="0">
                <a:pos x="340" y="12"/>
              </a:cxn>
              <a:cxn ang="0">
                <a:pos x="342" y="9"/>
              </a:cxn>
              <a:cxn ang="0">
                <a:pos x="354" y="0"/>
              </a:cxn>
              <a:cxn ang="0">
                <a:pos x="366" y="9"/>
              </a:cxn>
              <a:cxn ang="0">
                <a:pos x="368" y="12"/>
              </a:cxn>
              <a:cxn ang="0">
                <a:pos x="377" y="32"/>
              </a:cxn>
              <a:cxn ang="0">
                <a:pos x="386" y="59"/>
              </a:cxn>
              <a:cxn ang="0">
                <a:pos x="419" y="170"/>
              </a:cxn>
              <a:cxn ang="0">
                <a:pos x="434" y="207"/>
              </a:cxn>
              <a:cxn ang="0">
                <a:pos x="451" y="232"/>
              </a:cxn>
              <a:cxn ang="0">
                <a:pos x="466" y="244"/>
              </a:cxn>
              <a:cxn ang="0">
                <a:pos x="498" y="252"/>
              </a:cxn>
              <a:cxn ang="0">
                <a:pos x="531" y="253"/>
              </a:cxn>
              <a:cxn ang="0">
                <a:pos x="708" y="253"/>
              </a:cxn>
            </a:cxnLst>
            <a:rect l="0" t="0" r="r" b="b"/>
            <a:pathLst>
              <a:path w="708" h="253">
                <a:moveTo>
                  <a:pt x="0" y="253"/>
                </a:moveTo>
                <a:cubicBezTo>
                  <a:pt x="59" y="253"/>
                  <a:pt x="118" y="253"/>
                  <a:pt x="177" y="253"/>
                </a:cubicBezTo>
                <a:cubicBezTo>
                  <a:pt x="188" y="253"/>
                  <a:pt x="199" y="253"/>
                  <a:pt x="210" y="252"/>
                </a:cubicBezTo>
                <a:cubicBezTo>
                  <a:pt x="221" y="251"/>
                  <a:pt x="232" y="249"/>
                  <a:pt x="242" y="244"/>
                </a:cubicBezTo>
                <a:cubicBezTo>
                  <a:pt x="247" y="241"/>
                  <a:pt x="252" y="237"/>
                  <a:pt x="257" y="232"/>
                </a:cubicBezTo>
                <a:cubicBezTo>
                  <a:pt x="264" y="225"/>
                  <a:pt x="269" y="216"/>
                  <a:pt x="274" y="207"/>
                </a:cubicBezTo>
                <a:cubicBezTo>
                  <a:pt x="280" y="195"/>
                  <a:pt x="285" y="183"/>
                  <a:pt x="289" y="170"/>
                </a:cubicBezTo>
                <a:cubicBezTo>
                  <a:pt x="302" y="134"/>
                  <a:pt x="311" y="96"/>
                  <a:pt x="323" y="59"/>
                </a:cubicBezTo>
                <a:cubicBezTo>
                  <a:pt x="325" y="50"/>
                  <a:pt x="328" y="41"/>
                  <a:pt x="332" y="32"/>
                </a:cubicBezTo>
                <a:cubicBezTo>
                  <a:pt x="334" y="25"/>
                  <a:pt x="337" y="19"/>
                  <a:pt x="340" y="12"/>
                </a:cubicBezTo>
                <a:cubicBezTo>
                  <a:pt x="341" y="11"/>
                  <a:pt x="342" y="10"/>
                  <a:pt x="342" y="9"/>
                </a:cubicBezTo>
                <a:cubicBezTo>
                  <a:pt x="345" y="5"/>
                  <a:pt x="349" y="0"/>
                  <a:pt x="354" y="0"/>
                </a:cubicBezTo>
                <a:cubicBezTo>
                  <a:pt x="359" y="0"/>
                  <a:pt x="363" y="5"/>
                  <a:pt x="366" y="9"/>
                </a:cubicBezTo>
                <a:cubicBezTo>
                  <a:pt x="367" y="10"/>
                  <a:pt x="367" y="11"/>
                  <a:pt x="368" y="12"/>
                </a:cubicBezTo>
                <a:cubicBezTo>
                  <a:pt x="371" y="19"/>
                  <a:pt x="374" y="25"/>
                  <a:pt x="377" y="32"/>
                </a:cubicBezTo>
                <a:cubicBezTo>
                  <a:pt x="380" y="41"/>
                  <a:pt x="383" y="50"/>
                  <a:pt x="386" y="59"/>
                </a:cubicBezTo>
                <a:cubicBezTo>
                  <a:pt x="397" y="96"/>
                  <a:pt x="406" y="134"/>
                  <a:pt x="419" y="170"/>
                </a:cubicBezTo>
                <a:cubicBezTo>
                  <a:pt x="423" y="183"/>
                  <a:pt x="428" y="195"/>
                  <a:pt x="434" y="207"/>
                </a:cubicBezTo>
                <a:cubicBezTo>
                  <a:pt x="439" y="216"/>
                  <a:pt x="444" y="225"/>
                  <a:pt x="451" y="232"/>
                </a:cubicBezTo>
                <a:cubicBezTo>
                  <a:pt x="456" y="237"/>
                  <a:pt x="461" y="241"/>
                  <a:pt x="466" y="244"/>
                </a:cubicBezTo>
                <a:cubicBezTo>
                  <a:pt x="476" y="249"/>
                  <a:pt x="487" y="251"/>
                  <a:pt x="498" y="252"/>
                </a:cubicBezTo>
                <a:cubicBezTo>
                  <a:pt x="509" y="253"/>
                  <a:pt x="520" y="253"/>
                  <a:pt x="531" y="253"/>
                </a:cubicBezTo>
                <a:cubicBezTo>
                  <a:pt x="590" y="253"/>
                  <a:pt x="649" y="253"/>
                  <a:pt x="708" y="253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7" name="Freeform 9"/>
          <p:cNvSpPr>
            <a:spLocks/>
          </p:cNvSpPr>
          <p:nvPr/>
        </p:nvSpPr>
        <p:spPr bwMode="auto">
          <a:xfrm>
            <a:off x="4346331" y="2970214"/>
            <a:ext cx="3390900" cy="154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0"/>
              </a:cxn>
              <a:cxn ang="0">
                <a:pos x="211" y="1"/>
              </a:cxn>
              <a:cxn ang="0">
                <a:pos x="243" y="9"/>
              </a:cxn>
              <a:cxn ang="0">
                <a:pos x="258" y="21"/>
              </a:cxn>
              <a:cxn ang="0">
                <a:pos x="275" y="46"/>
              </a:cxn>
              <a:cxn ang="0">
                <a:pos x="290" y="83"/>
              </a:cxn>
              <a:cxn ang="0">
                <a:pos x="323" y="194"/>
              </a:cxn>
              <a:cxn ang="0">
                <a:pos x="332" y="221"/>
              </a:cxn>
              <a:cxn ang="0">
                <a:pos x="341" y="241"/>
              </a:cxn>
              <a:cxn ang="0">
                <a:pos x="343" y="244"/>
              </a:cxn>
              <a:cxn ang="0">
                <a:pos x="355" y="253"/>
              </a:cxn>
              <a:cxn ang="0">
                <a:pos x="367" y="244"/>
              </a:cxn>
              <a:cxn ang="0">
                <a:pos x="369" y="241"/>
              </a:cxn>
              <a:cxn ang="0">
                <a:pos x="377" y="221"/>
              </a:cxn>
              <a:cxn ang="0">
                <a:pos x="386" y="194"/>
              </a:cxn>
              <a:cxn ang="0">
                <a:pos x="420" y="83"/>
              </a:cxn>
              <a:cxn ang="0">
                <a:pos x="435" y="46"/>
              </a:cxn>
              <a:cxn ang="0">
                <a:pos x="452" y="21"/>
              </a:cxn>
              <a:cxn ang="0">
                <a:pos x="467" y="9"/>
              </a:cxn>
              <a:cxn ang="0">
                <a:pos x="499" y="1"/>
              </a:cxn>
              <a:cxn ang="0">
                <a:pos x="532" y="0"/>
              </a:cxn>
              <a:cxn ang="0">
                <a:pos x="709" y="0"/>
              </a:cxn>
            </a:cxnLst>
            <a:rect l="0" t="0" r="r" b="b"/>
            <a:pathLst>
              <a:path w="709" h="253">
                <a:moveTo>
                  <a:pt x="0" y="0"/>
                </a:moveTo>
                <a:cubicBezTo>
                  <a:pt x="59" y="0"/>
                  <a:pt x="119" y="0"/>
                  <a:pt x="178" y="0"/>
                </a:cubicBezTo>
                <a:cubicBezTo>
                  <a:pt x="189" y="0"/>
                  <a:pt x="200" y="0"/>
                  <a:pt x="211" y="1"/>
                </a:cubicBezTo>
                <a:cubicBezTo>
                  <a:pt x="222" y="2"/>
                  <a:pt x="233" y="4"/>
                  <a:pt x="243" y="9"/>
                </a:cubicBezTo>
                <a:cubicBezTo>
                  <a:pt x="248" y="12"/>
                  <a:pt x="253" y="16"/>
                  <a:pt x="258" y="21"/>
                </a:cubicBezTo>
                <a:cubicBezTo>
                  <a:pt x="265" y="28"/>
                  <a:pt x="270" y="37"/>
                  <a:pt x="275" y="46"/>
                </a:cubicBezTo>
                <a:cubicBezTo>
                  <a:pt x="281" y="58"/>
                  <a:pt x="286" y="70"/>
                  <a:pt x="290" y="83"/>
                </a:cubicBezTo>
                <a:cubicBezTo>
                  <a:pt x="303" y="119"/>
                  <a:pt x="312" y="157"/>
                  <a:pt x="323" y="194"/>
                </a:cubicBezTo>
                <a:cubicBezTo>
                  <a:pt x="326" y="203"/>
                  <a:pt x="329" y="212"/>
                  <a:pt x="332" y="221"/>
                </a:cubicBezTo>
                <a:cubicBezTo>
                  <a:pt x="335" y="228"/>
                  <a:pt x="338" y="234"/>
                  <a:pt x="341" y="241"/>
                </a:cubicBezTo>
                <a:cubicBezTo>
                  <a:pt x="342" y="242"/>
                  <a:pt x="342" y="243"/>
                  <a:pt x="343" y="244"/>
                </a:cubicBezTo>
                <a:cubicBezTo>
                  <a:pt x="346" y="248"/>
                  <a:pt x="350" y="253"/>
                  <a:pt x="355" y="253"/>
                </a:cubicBezTo>
                <a:cubicBezTo>
                  <a:pt x="360" y="253"/>
                  <a:pt x="364" y="248"/>
                  <a:pt x="367" y="244"/>
                </a:cubicBezTo>
                <a:cubicBezTo>
                  <a:pt x="367" y="243"/>
                  <a:pt x="368" y="242"/>
                  <a:pt x="369" y="241"/>
                </a:cubicBezTo>
                <a:cubicBezTo>
                  <a:pt x="372" y="234"/>
                  <a:pt x="375" y="228"/>
                  <a:pt x="377" y="221"/>
                </a:cubicBezTo>
                <a:cubicBezTo>
                  <a:pt x="381" y="212"/>
                  <a:pt x="384" y="203"/>
                  <a:pt x="386" y="194"/>
                </a:cubicBezTo>
                <a:cubicBezTo>
                  <a:pt x="398" y="157"/>
                  <a:pt x="407" y="119"/>
                  <a:pt x="420" y="83"/>
                </a:cubicBezTo>
                <a:cubicBezTo>
                  <a:pt x="424" y="70"/>
                  <a:pt x="429" y="58"/>
                  <a:pt x="435" y="46"/>
                </a:cubicBezTo>
                <a:cubicBezTo>
                  <a:pt x="440" y="37"/>
                  <a:pt x="445" y="28"/>
                  <a:pt x="452" y="21"/>
                </a:cubicBezTo>
                <a:cubicBezTo>
                  <a:pt x="457" y="16"/>
                  <a:pt x="462" y="12"/>
                  <a:pt x="467" y="9"/>
                </a:cubicBezTo>
                <a:cubicBezTo>
                  <a:pt x="477" y="4"/>
                  <a:pt x="488" y="2"/>
                  <a:pt x="499" y="1"/>
                </a:cubicBezTo>
                <a:cubicBezTo>
                  <a:pt x="510" y="0"/>
                  <a:pt x="521" y="0"/>
                  <a:pt x="532" y="0"/>
                </a:cubicBezTo>
                <a:cubicBezTo>
                  <a:pt x="591" y="0"/>
                  <a:pt x="650" y="0"/>
                  <a:pt x="709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8" name="Freeform 10"/>
          <p:cNvSpPr>
            <a:spLocks/>
          </p:cNvSpPr>
          <p:nvPr/>
        </p:nvSpPr>
        <p:spPr bwMode="auto">
          <a:xfrm flipH="1">
            <a:off x="1406769" y="2970214"/>
            <a:ext cx="3389435" cy="154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1"/>
              </a:cxn>
              <a:cxn ang="0">
                <a:pos x="211" y="1"/>
              </a:cxn>
              <a:cxn ang="0">
                <a:pos x="242" y="9"/>
              </a:cxn>
              <a:cxn ang="0">
                <a:pos x="257" y="21"/>
              </a:cxn>
              <a:cxn ang="0">
                <a:pos x="274" y="46"/>
              </a:cxn>
              <a:cxn ang="0">
                <a:pos x="289" y="83"/>
              </a:cxn>
              <a:cxn ang="0">
                <a:pos x="323" y="195"/>
              </a:cxn>
              <a:cxn ang="0">
                <a:pos x="332" y="221"/>
              </a:cxn>
              <a:cxn ang="0">
                <a:pos x="341" y="241"/>
              </a:cxn>
              <a:cxn ang="0">
                <a:pos x="343" y="244"/>
              </a:cxn>
              <a:cxn ang="0">
                <a:pos x="354" y="253"/>
              </a:cxn>
              <a:cxn ang="0">
                <a:pos x="366" y="244"/>
              </a:cxn>
              <a:cxn ang="0">
                <a:pos x="368" y="241"/>
              </a:cxn>
              <a:cxn ang="0">
                <a:pos x="377" y="221"/>
              </a:cxn>
              <a:cxn ang="0">
                <a:pos x="386" y="195"/>
              </a:cxn>
              <a:cxn ang="0">
                <a:pos x="419" y="83"/>
              </a:cxn>
              <a:cxn ang="0">
                <a:pos x="435" y="46"/>
              </a:cxn>
              <a:cxn ang="0">
                <a:pos x="452" y="21"/>
              </a:cxn>
              <a:cxn ang="0">
                <a:pos x="467" y="9"/>
              </a:cxn>
              <a:cxn ang="0">
                <a:pos x="498" y="1"/>
              </a:cxn>
              <a:cxn ang="0">
                <a:pos x="532" y="1"/>
              </a:cxn>
              <a:cxn ang="0">
                <a:pos x="709" y="0"/>
              </a:cxn>
            </a:cxnLst>
            <a:rect l="0" t="0" r="r" b="b"/>
            <a:pathLst>
              <a:path w="709" h="253">
                <a:moveTo>
                  <a:pt x="0" y="0"/>
                </a:moveTo>
                <a:cubicBezTo>
                  <a:pt x="59" y="0"/>
                  <a:pt x="118" y="0"/>
                  <a:pt x="177" y="1"/>
                </a:cubicBezTo>
                <a:cubicBezTo>
                  <a:pt x="188" y="1"/>
                  <a:pt x="200" y="1"/>
                  <a:pt x="211" y="1"/>
                </a:cubicBezTo>
                <a:cubicBezTo>
                  <a:pt x="222" y="2"/>
                  <a:pt x="233" y="4"/>
                  <a:pt x="242" y="9"/>
                </a:cubicBezTo>
                <a:cubicBezTo>
                  <a:pt x="248" y="12"/>
                  <a:pt x="253" y="16"/>
                  <a:pt x="257" y="21"/>
                </a:cubicBezTo>
                <a:cubicBezTo>
                  <a:pt x="264" y="28"/>
                  <a:pt x="270" y="37"/>
                  <a:pt x="274" y="46"/>
                </a:cubicBezTo>
                <a:cubicBezTo>
                  <a:pt x="280" y="58"/>
                  <a:pt x="285" y="70"/>
                  <a:pt x="289" y="83"/>
                </a:cubicBezTo>
                <a:cubicBezTo>
                  <a:pt x="302" y="119"/>
                  <a:pt x="312" y="157"/>
                  <a:pt x="323" y="195"/>
                </a:cubicBezTo>
                <a:cubicBezTo>
                  <a:pt x="326" y="203"/>
                  <a:pt x="329" y="212"/>
                  <a:pt x="332" y="221"/>
                </a:cubicBezTo>
                <a:cubicBezTo>
                  <a:pt x="335" y="228"/>
                  <a:pt x="337" y="235"/>
                  <a:pt x="341" y="241"/>
                </a:cubicBezTo>
                <a:cubicBezTo>
                  <a:pt x="341" y="242"/>
                  <a:pt x="342" y="243"/>
                  <a:pt x="343" y="244"/>
                </a:cubicBezTo>
                <a:cubicBezTo>
                  <a:pt x="345" y="248"/>
                  <a:pt x="349" y="253"/>
                  <a:pt x="354" y="253"/>
                </a:cubicBezTo>
                <a:cubicBezTo>
                  <a:pt x="360" y="253"/>
                  <a:pt x="364" y="248"/>
                  <a:pt x="366" y="244"/>
                </a:cubicBezTo>
                <a:cubicBezTo>
                  <a:pt x="367" y="243"/>
                  <a:pt x="368" y="242"/>
                  <a:pt x="368" y="241"/>
                </a:cubicBezTo>
                <a:cubicBezTo>
                  <a:pt x="372" y="235"/>
                  <a:pt x="374" y="228"/>
                  <a:pt x="377" y="221"/>
                </a:cubicBezTo>
                <a:cubicBezTo>
                  <a:pt x="380" y="212"/>
                  <a:pt x="383" y="203"/>
                  <a:pt x="386" y="195"/>
                </a:cubicBezTo>
                <a:cubicBezTo>
                  <a:pt x="397" y="157"/>
                  <a:pt x="407" y="119"/>
                  <a:pt x="419" y="83"/>
                </a:cubicBezTo>
                <a:cubicBezTo>
                  <a:pt x="424" y="70"/>
                  <a:pt x="429" y="58"/>
                  <a:pt x="435" y="46"/>
                </a:cubicBezTo>
                <a:cubicBezTo>
                  <a:pt x="439" y="37"/>
                  <a:pt x="445" y="28"/>
                  <a:pt x="452" y="21"/>
                </a:cubicBezTo>
                <a:cubicBezTo>
                  <a:pt x="456" y="16"/>
                  <a:pt x="461" y="12"/>
                  <a:pt x="467" y="9"/>
                </a:cubicBezTo>
                <a:cubicBezTo>
                  <a:pt x="476" y="4"/>
                  <a:pt x="487" y="2"/>
                  <a:pt x="498" y="1"/>
                </a:cubicBezTo>
                <a:cubicBezTo>
                  <a:pt x="509" y="1"/>
                  <a:pt x="521" y="1"/>
                  <a:pt x="532" y="1"/>
                </a:cubicBezTo>
                <a:cubicBezTo>
                  <a:pt x="591" y="0"/>
                  <a:pt x="650" y="0"/>
                  <a:pt x="709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79" name="Freeform 11"/>
          <p:cNvSpPr>
            <a:spLocks/>
          </p:cNvSpPr>
          <p:nvPr/>
        </p:nvSpPr>
        <p:spPr bwMode="auto">
          <a:xfrm>
            <a:off x="4350728" y="1474788"/>
            <a:ext cx="3385038" cy="2913062"/>
          </a:xfrm>
          <a:custGeom>
            <a:avLst/>
            <a:gdLst/>
            <a:ahLst/>
            <a:cxnLst>
              <a:cxn ang="0">
                <a:pos x="121" y="245"/>
              </a:cxn>
              <a:cxn ang="0">
                <a:pos x="195" y="246"/>
              </a:cxn>
              <a:cxn ang="0">
                <a:pos x="218" y="244"/>
              </a:cxn>
              <a:cxn ang="0">
                <a:pos x="239" y="252"/>
              </a:cxn>
              <a:cxn ang="0">
                <a:pos x="255" y="230"/>
              </a:cxn>
              <a:cxn ang="0">
                <a:pos x="262" y="222"/>
              </a:cxn>
              <a:cxn ang="0">
                <a:pos x="268" y="237"/>
              </a:cxn>
              <a:cxn ang="0">
                <a:pos x="280" y="304"/>
              </a:cxn>
              <a:cxn ang="0">
                <a:pos x="281" y="306"/>
              </a:cxn>
              <a:cxn ang="0">
                <a:pos x="285" y="306"/>
              </a:cxn>
              <a:cxn ang="0">
                <a:pos x="290" y="275"/>
              </a:cxn>
              <a:cxn ang="0">
                <a:pos x="302" y="129"/>
              </a:cxn>
              <a:cxn ang="0">
                <a:pos x="303" y="119"/>
              </a:cxn>
              <a:cxn ang="0">
                <a:pos x="306" y="121"/>
              </a:cxn>
              <a:cxn ang="0">
                <a:pos x="311" y="180"/>
              </a:cxn>
              <a:cxn ang="0">
                <a:pos x="323" y="431"/>
              </a:cxn>
              <a:cxn ang="0">
                <a:pos x="326" y="446"/>
              </a:cxn>
              <a:cxn ang="0">
                <a:pos x="327" y="446"/>
              </a:cxn>
              <a:cxn ang="0">
                <a:pos x="329" y="428"/>
              </a:cxn>
              <a:cxn ang="0">
                <a:pos x="341" y="98"/>
              </a:cxn>
              <a:cxn ang="0">
                <a:pos x="347" y="5"/>
              </a:cxn>
              <a:cxn ang="0">
                <a:pos x="348" y="0"/>
              </a:cxn>
              <a:cxn ang="0">
                <a:pos x="349" y="5"/>
              </a:cxn>
              <a:cxn ang="0">
                <a:pos x="355" y="102"/>
              </a:cxn>
              <a:cxn ang="0">
                <a:pos x="367" y="458"/>
              </a:cxn>
              <a:cxn ang="0">
                <a:pos x="369" y="476"/>
              </a:cxn>
              <a:cxn ang="0">
                <a:pos x="370" y="476"/>
              </a:cxn>
              <a:cxn ang="0">
                <a:pos x="373" y="457"/>
              </a:cxn>
              <a:cxn ang="0">
                <a:pos x="385" y="151"/>
              </a:cxn>
              <a:cxn ang="0">
                <a:pos x="390" y="80"/>
              </a:cxn>
              <a:cxn ang="0">
                <a:pos x="391" y="76"/>
              </a:cxn>
              <a:cxn ang="0">
                <a:pos x="393" y="81"/>
              </a:cxn>
              <a:cxn ang="0">
                <a:pos x="398" y="148"/>
              </a:cxn>
              <a:cxn ang="0">
                <a:pos x="410" y="330"/>
              </a:cxn>
              <a:cxn ang="0">
                <a:pos x="413" y="341"/>
              </a:cxn>
              <a:cxn ang="0">
                <a:pos x="416" y="335"/>
              </a:cxn>
              <a:cxn ang="0">
                <a:pos x="428" y="229"/>
              </a:cxn>
              <a:cxn ang="0">
                <a:pos x="433" y="205"/>
              </a:cxn>
              <a:cxn ang="0">
                <a:pos x="437" y="206"/>
              </a:cxn>
              <a:cxn ang="0">
                <a:pos x="450" y="250"/>
              </a:cxn>
              <a:cxn ang="0">
                <a:pos x="456" y="260"/>
              </a:cxn>
              <a:cxn ang="0">
                <a:pos x="463" y="254"/>
              </a:cxn>
              <a:cxn ang="0">
                <a:pos x="489" y="244"/>
              </a:cxn>
              <a:cxn ang="0">
                <a:pos x="511" y="246"/>
              </a:cxn>
              <a:cxn ang="0">
                <a:pos x="708" y="245"/>
              </a:cxn>
            </a:cxnLst>
            <a:rect l="0" t="0" r="r" b="b"/>
            <a:pathLst>
              <a:path w="708" h="477">
                <a:moveTo>
                  <a:pt x="0" y="245"/>
                </a:moveTo>
                <a:cubicBezTo>
                  <a:pt x="40" y="245"/>
                  <a:pt x="81" y="245"/>
                  <a:pt x="121" y="245"/>
                </a:cubicBezTo>
                <a:cubicBezTo>
                  <a:pt x="140" y="245"/>
                  <a:pt x="159" y="245"/>
                  <a:pt x="178" y="245"/>
                </a:cubicBezTo>
                <a:cubicBezTo>
                  <a:pt x="183" y="245"/>
                  <a:pt x="189" y="246"/>
                  <a:pt x="195" y="246"/>
                </a:cubicBezTo>
                <a:cubicBezTo>
                  <a:pt x="199" y="246"/>
                  <a:pt x="203" y="246"/>
                  <a:pt x="207" y="245"/>
                </a:cubicBezTo>
                <a:cubicBezTo>
                  <a:pt x="210" y="245"/>
                  <a:pt x="214" y="244"/>
                  <a:pt x="218" y="244"/>
                </a:cubicBezTo>
                <a:cubicBezTo>
                  <a:pt x="223" y="244"/>
                  <a:pt x="226" y="246"/>
                  <a:pt x="230" y="248"/>
                </a:cubicBezTo>
                <a:cubicBezTo>
                  <a:pt x="233" y="250"/>
                  <a:pt x="236" y="252"/>
                  <a:pt x="239" y="252"/>
                </a:cubicBezTo>
                <a:cubicBezTo>
                  <a:pt x="243" y="252"/>
                  <a:pt x="245" y="250"/>
                  <a:pt x="246" y="247"/>
                </a:cubicBezTo>
                <a:cubicBezTo>
                  <a:pt x="250" y="242"/>
                  <a:pt x="252" y="236"/>
                  <a:pt x="255" y="230"/>
                </a:cubicBezTo>
                <a:cubicBezTo>
                  <a:pt x="256" y="227"/>
                  <a:pt x="257" y="225"/>
                  <a:pt x="259" y="223"/>
                </a:cubicBezTo>
                <a:cubicBezTo>
                  <a:pt x="260" y="222"/>
                  <a:pt x="260" y="221"/>
                  <a:pt x="262" y="222"/>
                </a:cubicBezTo>
                <a:cubicBezTo>
                  <a:pt x="263" y="222"/>
                  <a:pt x="264" y="224"/>
                  <a:pt x="265" y="225"/>
                </a:cubicBezTo>
                <a:cubicBezTo>
                  <a:pt x="266" y="229"/>
                  <a:pt x="267" y="233"/>
                  <a:pt x="268" y="237"/>
                </a:cubicBezTo>
                <a:cubicBezTo>
                  <a:pt x="272" y="254"/>
                  <a:pt x="274" y="272"/>
                  <a:pt x="277" y="289"/>
                </a:cubicBezTo>
                <a:cubicBezTo>
                  <a:pt x="278" y="294"/>
                  <a:pt x="279" y="299"/>
                  <a:pt x="280" y="304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281" y="305"/>
                  <a:pt x="281" y="306"/>
                  <a:pt x="281" y="306"/>
                </a:cubicBezTo>
                <a:cubicBezTo>
                  <a:pt x="281" y="307"/>
                  <a:pt x="282" y="309"/>
                  <a:pt x="283" y="308"/>
                </a:cubicBezTo>
                <a:cubicBezTo>
                  <a:pt x="284" y="308"/>
                  <a:pt x="284" y="307"/>
                  <a:pt x="285" y="306"/>
                </a:cubicBezTo>
                <a:cubicBezTo>
                  <a:pt x="285" y="304"/>
                  <a:pt x="286" y="302"/>
                  <a:pt x="286" y="300"/>
                </a:cubicBezTo>
                <a:cubicBezTo>
                  <a:pt x="288" y="292"/>
                  <a:pt x="289" y="283"/>
                  <a:pt x="290" y="275"/>
                </a:cubicBezTo>
                <a:cubicBezTo>
                  <a:pt x="293" y="240"/>
                  <a:pt x="295" y="204"/>
                  <a:pt x="298" y="169"/>
                </a:cubicBezTo>
                <a:cubicBezTo>
                  <a:pt x="299" y="156"/>
                  <a:pt x="300" y="142"/>
                  <a:pt x="302" y="129"/>
                </a:cubicBezTo>
                <a:cubicBezTo>
                  <a:pt x="302" y="126"/>
                  <a:pt x="302" y="123"/>
                  <a:pt x="303" y="120"/>
                </a:cubicBezTo>
                <a:cubicBezTo>
                  <a:pt x="303" y="120"/>
                  <a:pt x="303" y="120"/>
                  <a:pt x="303" y="119"/>
                </a:cubicBezTo>
                <a:cubicBezTo>
                  <a:pt x="304" y="119"/>
                  <a:pt x="304" y="117"/>
                  <a:pt x="305" y="118"/>
                </a:cubicBezTo>
                <a:cubicBezTo>
                  <a:pt x="306" y="118"/>
                  <a:pt x="306" y="120"/>
                  <a:pt x="306" y="121"/>
                </a:cubicBezTo>
                <a:cubicBezTo>
                  <a:pt x="307" y="125"/>
                  <a:pt x="308" y="129"/>
                  <a:pt x="308" y="133"/>
                </a:cubicBezTo>
                <a:cubicBezTo>
                  <a:pt x="310" y="148"/>
                  <a:pt x="310" y="164"/>
                  <a:pt x="311" y="180"/>
                </a:cubicBezTo>
                <a:cubicBezTo>
                  <a:pt x="315" y="244"/>
                  <a:pt x="317" y="309"/>
                  <a:pt x="320" y="374"/>
                </a:cubicBezTo>
                <a:cubicBezTo>
                  <a:pt x="321" y="393"/>
                  <a:pt x="322" y="412"/>
                  <a:pt x="323" y="431"/>
                </a:cubicBezTo>
                <a:cubicBezTo>
                  <a:pt x="324" y="435"/>
                  <a:pt x="324" y="439"/>
                  <a:pt x="325" y="443"/>
                </a:cubicBezTo>
                <a:cubicBezTo>
                  <a:pt x="325" y="444"/>
                  <a:pt x="325" y="445"/>
                  <a:pt x="326" y="446"/>
                </a:cubicBezTo>
                <a:cubicBezTo>
                  <a:pt x="326" y="446"/>
                  <a:pt x="326" y="447"/>
                  <a:pt x="326" y="447"/>
                </a:cubicBezTo>
                <a:cubicBezTo>
                  <a:pt x="327" y="447"/>
                  <a:pt x="327" y="446"/>
                  <a:pt x="327" y="446"/>
                </a:cubicBezTo>
                <a:cubicBezTo>
                  <a:pt x="327" y="445"/>
                  <a:pt x="328" y="444"/>
                  <a:pt x="328" y="442"/>
                </a:cubicBezTo>
                <a:cubicBezTo>
                  <a:pt x="329" y="438"/>
                  <a:pt x="329" y="433"/>
                  <a:pt x="329" y="428"/>
                </a:cubicBezTo>
                <a:cubicBezTo>
                  <a:pt x="331" y="407"/>
                  <a:pt x="332" y="386"/>
                  <a:pt x="333" y="365"/>
                </a:cubicBezTo>
                <a:cubicBezTo>
                  <a:pt x="336" y="276"/>
                  <a:pt x="338" y="187"/>
                  <a:pt x="341" y="98"/>
                </a:cubicBezTo>
                <a:cubicBezTo>
                  <a:pt x="342" y="72"/>
                  <a:pt x="343" y="47"/>
                  <a:pt x="345" y="22"/>
                </a:cubicBezTo>
                <a:cubicBezTo>
                  <a:pt x="345" y="16"/>
                  <a:pt x="346" y="10"/>
                  <a:pt x="347" y="5"/>
                </a:cubicBezTo>
                <a:cubicBezTo>
                  <a:pt x="347" y="3"/>
                  <a:pt x="347" y="2"/>
                  <a:pt x="347" y="1"/>
                </a:cubicBezTo>
                <a:cubicBezTo>
                  <a:pt x="347" y="1"/>
                  <a:pt x="348" y="0"/>
                  <a:pt x="348" y="0"/>
                </a:cubicBezTo>
                <a:cubicBezTo>
                  <a:pt x="348" y="0"/>
                  <a:pt x="349" y="1"/>
                  <a:pt x="349" y="1"/>
                </a:cubicBezTo>
                <a:cubicBezTo>
                  <a:pt x="349" y="2"/>
                  <a:pt x="349" y="4"/>
                  <a:pt x="349" y="5"/>
                </a:cubicBezTo>
                <a:cubicBezTo>
                  <a:pt x="350" y="11"/>
                  <a:pt x="351" y="17"/>
                  <a:pt x="351" y="23"/>
                </a:cubicBezTo>
                <a:cubicBezTo>
                  <a:pt x="353" y="49"/>
                  <a:pt x="354" y="75"/>
                  <a:pt x="355" y="102"/>
                </a:cubicBezTo>
                <a:cubicBezTo>
                  <a:pt x="358" y="198"/>
                  <a:pt x="360" y="294"/>
                  <a:pt x="364" y="390"/>
                </a:cubicBezTo>
                <a:cubicBezTo>
                  <a:pt x="364" y="413"/>
                  <a:pt x="365" y="435"/>
                  <a:pt x="367" y="458"/>
                </a:cubicBezTo>
                <a:cubicBezTo>
                  <a:pt x="367" y="463"/>
                  <a:pt x="368" y="468"/>
                  <a:pt x="368" y="473"/>
                </a:cubicBezTo>
                <a:cubicBezTo>
                  <a:pt x="369" y="474"/>
                  <a:pt x="369" y="475"/>
                  <a:pt x="369" y="476"/>
                </a:cubicBezTo>
                <a:cubicBezTo>
                  <a:pt x="369" y="477"/>
                  <a:pt x="369" y="477"/>
                  <a:pt x="370" y="477"/>
                </a:cubicBezTo>
                <a:cubicBezTo>
                  <a:pt x="370" y="477"/>
                  <a:pt x="370" y="477"/>
                  <a:pt x="370" y="476"/>
                </a:cubicBezTo>
                <a:cubicBezTo>
                  <a:pt x="371" y="475"/>
                  <a:pt x="371" y="474"/>
                  <a:pt x="371" y="473"/>
                </a:cubicBezTo>
                <a:cubicBezTo>
                  <a:pt x="372" y="468"/>
                  <a:pt x="372" y="463"/>
                  <a:pt x="373" y="457"/>
                </a:cubicBezTo>
                <a:cubicBezTo>
                  <a:pt x="374" y="434"/>
                  <a:pt x="375" y="411"/>
                  <a:pt x="376" y="388"/>
                </a:cubicBezTo>
                <a:cubicBezTo>
                  <a:pt x="379" y="309"/>
                  <a:pt x="381" y="230"/>
                  <a:pt x="385" y="151"/>
                </a:cubicBezTo>
                <a:cubicBezTo>
                  <a:pt x="386" y="132"/>
                  <a:pt x="387" y="113"/>
                  <a:pt x="388" y="94"/>
                </a:cubicBezTo>
                <a:cubicBezTo>
                  <a:pt x="389" y="89"/>
                  <a:pt x="389" y="85"/>
                  <a:pt x="390" y="80"/>
                </a:cubicBezTo>
                <a:cubicBezTo>
                  <a:pt x="390" y="79"/>
                  <a:pt x="390" y="78"/>
                  <a:pt x="391" y="77"/>
                </a:cubicBezTo>
                <a:cubicBezTo>
                  <a:pt x="391" y="77"/>
                  <a:pt x="391" y="76"/>
                  <a:pt x="391" y="76"/>
                </a:cubicBezTo>
                <a:cubicBezTo>
                  <a:pt x="392" y="76"/>
                  <a:pt x="392" y="77"/>
                  <a:pt x="392" y="77"/>
                </a:cubicBezTo>
                <a:cubicBezTo>
                  <a:pt x="393" y="78"/>
                  <a:pt x="393" y="80"/>
                  <a:pt x="393" y="81"/>
                </a:cubicBezTo>
                <a:cubicBezTo>
                  <a:pt x="394" y="87"/>
                  <a:pt x="395" y="94"/>
                  <a:pt x="395" y="100"/>
                </a:cubicBezTo>
                <a:cubicBezTo>
                  <a:pt x="397" y="116"/>
                  <a:pt x="397" y="132"/>
                  <a:pt x="398" y="148"/>
                </a:cubicBezTo>
                <a:cubicBezTo>
                  <a:pt x="401" y="197"/>
                  <a:pt x="403" y="246"/>
                  <a:pt x="407" y="294"/>
                </a:cubicBezTo>
                <a:cubicBezTo>
                  <a:pt x="407" y="306"/>
                  <a:pt x="408" y="318"/>
                  <a:pt x="410" y="330"/>
                </a:cubicBezTo>
                <a:cubicBezTo>
                  <a:pt x="410" y="333"/>
                  <a:pt x="411" y="336"/>
                  <a:pt x="411" y="338"/>
                </a:cubicBezTo>
                <a:cubicBezTo>
                  <a:pt x="412" y="339"/>
                  <a:pt x="412" y="341"/>
                  <a:pt x="413" y="341"/>
                </a:cubicBezTo>
                <a:cubicBezTo>
                  <a:pt x="413" y="341"/>
                  <a:pt x="414" y="340"/>
                  <a:pt x="414" y="340"/>
                </a:cubicBezTo>
                <a:cubicBezTo>
                  <a:pt x="415" y="338"/>
                  <a:pt x="415" y="336"/>
                  <a:pt x="416" y="335"/>
                </a:cubicBezTo>
                <a:cubicBezTo>
                  <a:pt x="417" y="327"/>
                  <a:pt x="418" y="319"/>
                  <a:pt x="419" y="311"/>
                </a:cubicBezTo>
                <a:cubicBezTo>
                  <a:pt x="422" y="284"/>
                  <a:pt x="424" y="256"/>
                  <a:pt x="428" y="229"/>
                </a:cubicBezTo>
                <a:cubicBezTo>
                  <a:pt x="429" y="223"/>
                  <a:pt x="430" y="216"/>
                  <a:pt x="431" y="210"/>
                </a:cubicBezTo>
                <a:cubicBezTo>
                  <a:pt x="432" y="208"/>
                  <a:pt x="432" y="207"/>
                  <a:pt x="433" y="205"/>
                </a:cubicBezTo>
                <a:cubicBezTo>
                  <a:pt x="433" y="205"/>
                  <a:pt x="434" y="204"/>
                  <a:pt x="434" y="204"/>
                </a:cubicBezTo>
                <a:cubicBezTo>
                  <a:pt x="436" y="203"/>
                  <a:pt x="437" y="205"/>
                  <a:pt x="437" y="206"/>
                </a:cubicBezTo>
                <a:cubicBezTo>
                  <a:pt x="439" y="209"/>
                  <a:pt x="440" y="213"/>
                  <a:pt x="441" y="217"/>
                </a:cubicBezTo>
                <a:cubicBezTo>
                  <a:pt x="444" y="228"/>
                  <a:pt x="446" y="239"/>
                  <a:pt x="450" y="250"/>
                </a:cubicBezTo>
                <a:cubicBezTo>
                  <a:pt x="450" y="253"/>
                  <a:pt x="451" y="255"/>
                  <a:pt x="453" y="258"/>
                </a:cubicBezTo>
                <a:cubicBezTo>
                  <a:pt x="454" y="259"/>
                  <a:pt x="455" y="260"/>
                  <a:pt x="456" y="260"/>
                </a:cubicBezTo>
                <a:cubicBezTo>
                  <a:pt x="457" y="260"/>
                  <a:pt x="458" y="259"/>
                  <a:pt x="459" y="259"/>
                </a:cubicBezTo>
                <a:cubicBezTo>
                  <a:pt x="461" y="257"/>
                  <a:pt x="462" y="256"/>
                  <a:pt x="463" y="254"/>
                </a:cubicBezTo>
                <a:cubicBezTo>
                  <a:pt x="467" y="249"/>
                  <a:pt x="471" y="242"/>
                  <a:pt x="478" y="242"/>
                </a:cubicBezTo>
                <a:cubicBezTo>
                  <a:pt x="482" y="242"/>
                  <a:pt x="485" y="243"/>
                  <a:pt x="489" y="244"/>
                </a:cubicBezTo>
                <a:cubicBezTo>
                  <a:pt x="492" y="246"/>
                  <a:pt x="496" y="246"/>
                  <a:pt x="500" y="246"/>
                </a:cubicBezTo>
                <a:cubicBezTo>
                  <a:pt x="504" y="246"/>
                  <a:pt x="507" y="246"/>
                  <a:pt x="511" y="246"/>
                </a:cubicBezTo>
                <a:cubicBezTo>
                  <a:pt x="515" y="245"/>
                  <a:pt x="518" y="245"/>
                  <a:pt x="522" y="245"/>
                </a:cubicBezTo>
                <a:cubicBezTo>
                  <a:pt x="584" y="245"/>
                  <a:pt x="646" y="245"/>
                  <a:pt x="708" y="245"/>
                </a:cubicBezTo>
              </a:path>
            </a:pathLst>
          </a:custGeom>
          <a:noFill/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 flipH="1">
            <a:off x="4451839" y="2806701"/>
            <a:ext cx="159727" cy="34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H="1">
            <a:off x="4356589" y="2671764"/>
            <a:ext cx="227134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H="1">
            <a:off x="4473820" y="2676525"/>
            <a:ext cx="227134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2044212" y="5846763"/>
            <a:ext cx="4611565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784" name="AutoShape 16"/>
          <p:cNvSpPr>
            <a:spLocks noChangeArrowheads="1"/>
          </p:cNvSpPr>
          <p:nvPr/>
        </p:nvSpPr>
        <p:spPr bwMode="auto">
          <a:xfrm rot="5400000">
            <a:off x="6705601" y="5682884"/>
            <a:ext cx="209550" cy="31505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80493" y="5160963"/>
            <a:ext cx="4377104" cy="635000"/>
            <a:chOff x="1186" y="2674"/>
            <a:chExt cx="1049" cy="400"/>
          </a:xfrm>
        </p:grpSpPr>
        <p:sp>
          <p:nvSpPr>
            <p:cNvPr id="160786" name="Line 18"/>
            <p:cNvSpPr>
              <a:spLocks noChangeShapeType="1"/>
            </p:cNvSpPr>
            <p:nvPr/>
          </p:nvSpPr>
          <p:spPr bwMode="auto">
            <a:xfrm>
              <a:off x="1186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87" name="Line 19"/>
            <p:cNvSpPr>
              <a:spLocks noChangeShapeType="1"/>
            </p:cNvSpPr>
            <p:nvPr/>
          </p:nvSpPr>
          <p:spPr bwMode="auto">
            <a:xfrm>
              <a:off x="1281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88" name="Line 20"/>
            <p:cNvSpPr>
              <a:spLocks noChangeShapeType="1"/>
            </p:cNvSpPr>
            <p:nvPr/>
          </p:nvSpPr>
          <p:spPr bwMode="auto">
            <a:xfrm>
              <a:off x="1376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>
              <a:off x="1472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>
              <a:off x="1567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>
              <a:off x="1662" y="267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1758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>
              <a:off x="1853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>
              <a:off x="1948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5" name="Line 27"/>
            <p:cNvSpPr>
              <a:spLocks noChangeShapeType="1"/>
            </p:cNvSpPr>
            <p:nvPr/>
          </p:nvSpPr>
          <p:spPr bwMode="auto">
            <a:xfrm>
              <a:off x="2044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2139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235" y="267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2033954" y="4324351"/>
            <a:ext cx="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1849315" y="5686425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b="1"/>
              <a:t>0</a:t>
            </a: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2964474" y="6113464"/>
            <a:ext cx="243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7 ns </a:t>
            </a:r>
            <a:r>
              <a:rPr lang="en-US" altLang="ja-JP" b="1" dirty="0"/>
              <a:t>(</a:t>
            </a:r>
            <a:r>
              <a:rPr lang="en-US" altLang="ja-JP" b="1" i="1" dirty="0">
                <a:latin typeface="Times New Roman" pitchFamily="18" charset="0"/>
              </a:rPr>
              <a:t>f</a:t>
            </a:r>
            <a:r>
              <a:rPr lang="en-US" altLang="ja-JP" b="1" baseline="-25000" dirty="0">
                <a:latin typeface="Times New Roman" pitchFamily="18" charset="0"/>
              </a:rPr>
              <a:t>rep</a:t>
            </a:r>
            <a:r>
              <a:rPr lang="en-US" altLang="ja-JP" b="1" dirty="0"/>
              <a:t> = 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150 MHz</a:t>
            </a:r>
            <a:r>
              <a:rPr lang="en-US" altLang="ja-JP" b="1" dirty="0"/>
              <a:t>)</a:t>
            </a:r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4268666" y="5392738"/>
            <a:ext cx="483577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2" name="Line 34"/>
          <p:cNvSpPr>
            <a:spLocks noChangeShapeType="1"/>
          </p:cNvSpPr>
          <p:nvPr/>
        </p:nvSpPr>
        <p:spPr bwMode="auto">
          <a:xfrm flipH="1">
            <a:off x="4555882" y="5392739"/>
            <a:ext cx="4132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5128846" y="5886451"/>
            <a:ext cx="1509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ahoma" pitchFamily="34" charset="0"/>
                <a:cs typeface="Tahoma" pitchFamily="34" charset="0"/>
              </a:rPr>
              <a:t>Time domain</a:t>
            </a:r>
          </a:p>
        </p:txBody>
      </p:sp>
      <p:sp>
        <p:nvSpPr>
          <p:cNvPr id="160804" name="Line 36"/>
          <p:cNvSpPr>
            <a:spLocks noChangeShapeType="1"/>
          </p:cNvSpPr>
          <p:nvPr/>
        </p:nvSpPr>
        <p:spPr bwMode="auto">
          <a:xfrm flipH="1" flipV="1">
            <a:off x="2340220" y="3009900"/>
            <a:ext cx="2187819" cy="21399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5" name="Line 37"/>
          <p:cNvSpPr>
            <a:spLocks noChangeShapeType="1"/>
          </p:cNvSpPr>
          <p:nvPr/>
        </p:nvSpPr>
        <p:spPr bwMode="auto">
          <a:xfrm flipH="1" flipV="1">
            <a:off x="3785089" y="3081338"/>
            <a:ext cx="779585" cy="20494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 flipV="1">
            <a:off x="4939813" y="3048001"/>
            <a:ext cx="378069" cy="20812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7" name="Line 39"/>
          <p:cNvSpPr>
            <a:spLocks noChangeShapeType="1"/>
          </p:cNvSpPr>
          <p:nvPr/>
        </p:nvSpPr>
        <p:spPr bwMode="auto">
          <a:xfrm flipV="1">
            <a:off x="4976446" y="3040063"/>
            <a:ext cx="1771650" cy="2070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 flipH="1">
            <a:off x="2872155" y="1239839"/>
            <a:ext cx="4132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2481430" y="895421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ja-JP" altLang="en-US" dirty="0" smtClean="0">
                <a:latin typeface="Tahoma" pitchFamily="34" charset="0"/>
                <a:cs typeface="Tahoma" pitchFamily="34" charset="0"/>
              </a:rPr>
              <a:t>～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100 </a:t>
            </a:r>
            <a:r>
              <a:rPr lang="en-US" altLang="ja-JP" dirty="0" err="1">
                <a:latin typeface="Tahoma" pitchFamily="34" charset="0"/>
                <a:cs typeface="Tahoma" pitchFamily="34" charset="0"/>
              </a:rPr>
              <a:t>fs</a:t>
            </a:r>
            <a:endParaRPr lang="en-US" altLang="ja-JP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>
            <a:off x="5994890" y="1347788"/>
            <a:ext cx="1494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0811" name="Text Box 43"/>
          <p:cNvSpPr txBox="1">
            <a:spLocks noChangeArrowheads="1"/>
          </p:cNvSpPr>
          <p:nvPr/>
        </p:nvSpPr>
        <p:spPr bwMode="auto">
          <a:xfrm>
            <a:off x="5879550" y="957422"/>
            <a:ext cx="3017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Symbol" pitchFamily="18" charset="2"/>
              </a:rPr>
              <a:t>f</a:t>
            </a:r>
            <a:r>
              <a:rPr lang="en-US" altLang="ja-JP" baseline="-25000" dirty="0" smtClean="0"/>
              <a:t>ceo 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(carrier envelope offset phase)</a:t>
            </a:r>
            <a:endParaRPr lang="en-US" altLang="ja-JP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812" name="Text Box 44"/>
          <p:cNvSpPr txBox="1">
            <a:spLocks noChangeArrowheads="1"/>
          </p:cNvSpPr>
          <p:nvPr/>
        </p:nvSpPr>
        <p:spPr bwMode="auto">
          <a:xfrm>
            <a:off x="1770163" y="477838"/>
            <a:ext cx="6090103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7" tIns="45713" rIns="91427" bIns="45713">
            <a:spAutoFit/>
          </a:bodyPr>
          <a:lstStyle/>
          <a:p>
            <a:pPr algn="ctr"/>
            <a:r>
              <a:rPr lang="en-US" altLang="ja-JP" sz="2400" b="1" dirty="0" smtClean="0">
                <a:latin typeface="Tahoma" pitchFamily="34" charset="0"/>
                <a:cs typeface="Tahoma" pitchFamily="34" charset="0"/>
              </a:rPr>
              <a:t>Carrier Envelope Offset frequency</a:t>
            </a:r>
            <a:r>
              <a:rPr lang="ja-JP" altLang="en-US" sz="2400" b="1" dirty="0">
                <a:latin typeface="Tahoma" pitchFamily="34" charset="0"/>
                <a:cs typeface="Tahoma" pitchFamily="34" charset="0"/>
              </a:rPr>
              <a:t>　</a:t>
            </a:r>
            <a:r>
              <a:rPr lang="en-US" altLang="ja-JP" sz="2400" b="1" i="1" dirty="0">
                <a:latin typeface="Tahoma" pitchFamily="34" charset="0"/>
                <a:cs typeface="Tahoma" pitchFamily="34" charset="0"/>
              </a:rPr>
              <a:t>f</a:t>
            </a:r>
            <a:r>
              <a:rPr lang="en-US" altLang="ja-JP" sz="2400" b="1" baseline="-25000" dirty="0">
                <a:latin typeface="Tahoma" pitchFamily="34" charset="0"/>
                <a:cs typeface="Tahoma" pitchFamily="34" charset="0"/>
              </a:rPr>
              <a:t>ceo</a:t>
            </a:r>
          </a:p>
        </p:txBody>
      </p:sp>
      <p:graphicFrame>
        <p:nvGraphicFramePr>
          <p:cNvPr id="160813" name="Object 45"/>
          <p:cNvGraphicFramePr>
            <a:graphicFrameLocks noChangeAspect="1"/>
          </p:cNvGraphicFramePr>
          <p:nvPr/>
        </p:nvGraphicFramePr>
        <p:xfrm>
          <a:off x="6068158" y="4156075"/>
          <a:ext cx="2397369" cy="1155700"/>
        </p:xfrm>
        <a:graphic>
          <a:graphicData uri="http://schemas.openxmlformats.org/presentationml/2006/ole">
            <p:oleObj spid="_x0000_s49154" name="数式" r:id="rId3" imgW="990360" imgH="431640" progId="Equation.3">
              <p:embed/>
            </p:oleObj>
          </a:graphicData>
        </a:graphic>
      </p:graphicFrame>
      <p:sp>
        <p:nvSpPr>
          <p:cNvPr id="46" name="Text Box 84"/>
          <p:cNvSpPr txBox="1">
            <a:spLocks noChangeArrowheads="1"/>
          </p:cNvSpPr>
          <p:nvPr/>
        </p:nvSpPr>
        <p:spPr bwMode="auto">
          <a:xfrm>
            <a:off x="5487867" y="6247254"/>
            <a:ext cx="3497734" cy="27699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Tahoma" pitchFamily="34" charset="0"/>
                <a:cs typeface="Tahoma" pitchFamily="34" charset="0"/>
              </a:rPr>
              <a:t>D. J. Jones et. al. Science 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288</a:t>
            </a:r>
            <a:r>
              <a:rPr lang="en-US" altLang="ja-JP" sz="1200" dirty="0" smtClean="0">
                <a:latin typeface="Tahoma" pitchFamily="34" charset="0"/>
                <a:cs typeface="Tahoma" pitchFamily="34" charset="0"/>
              </a:rPr>
              <a:t>, 635-639 (2000).</a:t>
            </a:r>
            <a:endParaRPr lang="ja-JP" altLang="ja-JP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Documents and Settings\inaba\デスクトップ\pulse_timedoma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288" y="2414325"/>
            <a:ext cx="3897750" cy="1948875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1587600" y="4697035"/>
            <a:ext cx="58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3"/>
              </a:rPr>
              <a:t>http://www.mpq.mpg.de/~haensch/comb/research.html</a:t>
            </a:r>
            <a:endParaRPr lang="ja-JP" altLang="en-US" dirty="0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842176" y="1349038"/>
            <a:ext cx="7503951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7" tIns="45713" rIns="91427" bIns="45713">
            <a:spAutoFit/>
          </a:bodyPr>
          <a:lstStyle/>
          <a:p>
            <a:pPr algn="ctr"/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Difference between a reflection index and a group index </a:t>
            </a:r>
            <a:endParaRPr lang="en-US" altLang="ja-JP" sz="2000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3"/>
          <p:cNvGraphicFramePr>
            <a:graphicFrameLocks noChangeAspect="1"/>
          </p:cNvGraphicFramePr>
          <p:nvPr/>
        </p:nvGraphicFramePr>
        <p:xfrm>
          <a:off x="439738" y="4006850"/>
          <a:ext cx="5102225" cy="2074863"/>
        </p:xfrm>
        <a:graphic>
          <a:graphicData uri="http://schemas.openxmlformats.org/presentationml/2006/ole">
            <p:oleObj spid="_x0000_s166914" name="ｸﾞﾗﾌ" r:id="rId3" imgW="3108960" imgH="2436480" progId="Origin50.Graph">
              <p:embed/>
            </p:oleObj>
          </a:graphicData>
        </a:graphic>
      </p:graphicFrame>
      <p:graphicFrame>
        <p:nvGraphicFramePr>
          <p:cNvPr id="1027" name="Object 72"/>
          <p:cNvGraphicFramePr>
            <a:graphicFrameLocks noChangeAspect="1"/>
          </p:cNvGraphicFramePr>
          <p:nvPr/>
        </p:nvGraphicFramePr>
        <p:xfrm>
          <a:off x="-149225" y="4013200"/>
          <a:ext cx="5700713" cy="2330450"/>
        </p:xfrm>
        <a:graphic>
          <a:graphicData uri="http://schemas.openxmlformats.org/presentationml/2006/ole">
            <p:oleObj spid="_x0000_s166915" name="ｸﾞﾗﾌ" r:id="rId4" imgW="3381120" imgH="2806560" progId="Origin50.Graph">
              <p:embed/>
            </p:oleObj>
          </a:graphicData>
        </a:graphic>
      </p:graphicFrame>
      <p:pic>
        <p:nvPicPr>
          <p:cNvPr id="1028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075" y="3927475"/>
            <a:ext cx="38544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35"/>
          <p:cNvSpPr>
            <a:spLocks noChangeArrowheads="1"/>
          </p:cNvSpPr>
          <p:nvPr/>
        </p:nvSpPr>
        <p:spPr bwMode="auto">
          <a:xfrm>
            <a:off x="209550" y="4784725"/>
            <a:ext cx="149225" cy="68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38150"/>
            <a:ext cx="8677275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Octave-spanning comb</a:t>
            </a:r>
            <a:endParaRPr lang="ja-JP" altLang="en-US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2" name="Text Box 28"/>
          <p:cNvSpPr txBox="1">
            <a:spLocks noChangeArrowheads="1"/>
          </p:cNvSpPr>
          <p:nvPr/>
        </p:nvSpPr>
        <p:spPr bwMode="auto">
          <a:xfrm>
            <a:off x="3519488" y="3262313"/>
            <a:ext cx="4779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Er:fiber laser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+ Highly Nonlinear Fiber (HNLF)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(1000 – 2000 nm)</a:t>
            </a:r>
          </a:p>
        </p:txBody>
      </p: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752475" y="3679825"/>
            <a:ext cx="2778125" cy="1143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38"/>
          <p:cNvSpPr>
            <a:spLocks noChangeArrowheads="1"/>
          </p:cNvSpPr>
          <p:nvPr/>
        </p:nvSpPr>
        <p:spPr bwMode="auto">
          <a:xfrm>
            <a:off x="3463925" y="3676650"/>
            <a:ext cx="920750" cy="114300"/>
          </a:xfrm>
          <a:prstGeom prst="rect">
            <a:avLst/>
          </a:prstGeom>
          <a:gradFill rotWithShape="1">
            <a:gsLst>
              <a:gs pos="0">
                <a:srgbClr val="C40878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AutoShape 39"/>
          <p:cNvSpPr>
            <a:spLocks noChangeArrowheads="1"/>
          </p:cNvSpPr>
          <p:nvPr/>
        </p:nvSpPr>
        <p:spPr bwMode="auto">
          <a:xfrm rot="5400000">
            <a:off x="8077200" y="3552826"/>
            <a:ext cx="219075" cy="361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Text Box 40"/>
          <p:cNvSpPr txBox="1">
            <a:spLocks noChangeArrowheads="1"/>
          </p:cNvSpPr>
          <p:nvPr/>
        </p:nvSpPr>
        <p:spPr bwMode="auto">
          <a:xfrm>
            <a:off x="6838950" y="3789363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latin typeface="+mn-lt"/>
                <a:ea typeface="ＭＳ Ｐゴシック" pitchFamily="50" charset="-128"/>
              </a:rPr>
              <a:t>Wavelength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4384675" y="3671888"/>
            <a:ext cx="3625850" cy="114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Text Box 49"/>
          <p:cNvSpPr txBox="1">
            <a:spLocks noChangeArrowheads="1"/>
          </p:cNvSpPr>
          <p:nvPr/>
        </p:nvSpPr>
        <p:spPr bwMode="auto">
          <a:xfrm>
            <a:off x="577850" y="6229350"/>
            <a:ext cx="486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Ti:sapphire laser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+ Photonic Crystal Fiber (PCF)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(500 – 1100 nm)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2871788" y="5929313"/>
            <a:ext cx="211137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800</a:t>
            </a:r>
            <a:endParaRPr lang="ja-JP" altLang="ja-JP"/>
          </a:p>
        </p:txBody>
      </p:sp>
      <p:sp>
        <p:nvSpPr>
          <p:cNvPr id="1039" name="Rectangle 54"/>
          <p:cNvSpPr>
            <a:spLocks noChangeArrowheads="1"/>
          </p:cNvSpPr>
          <p:nvPr/>
        </p:nvSpPr>
        <p:spPr bwMode="auto">
          <a:xfrm>
            <a:off x="1976438" y="5929313"/>
            <a:ext cx="211137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600</a:t>
            </a:r>
            <a:endParaRPr lang="ja-JP" altLang="ja-JP"/>
          </a:p>
        </p:txBody>
      </p:sp>
      <p:sp>
        <p:nvSpPr>
          <p:cNvPr id="1040" name="Rectangle 57"/>
          <p:cNvSpPr>
            <a:spLocks noChangeArrowheads="1"/>
          </p:cNvSpPr>
          <p:nvPr/>
        </p:nvSpPr>
        <p:spPr bwMode="auto">
          <a:xfrm>
            <a:off x="1076325" y="5929313"/>
            <a:ext cx="211138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400</a:t>
            </a:r>
            <a:endParaRPr lang="ja-JP" altLang="ja-JP"/>
          </a:p>
        </p:txBody>
      </p:sp>
      <p:sp>
        <p:nvSpPr>
          <p:cNvPr id="1041" name="Rectangle 60"/>
          <p:cNvSpPr>
            <a:spLocks noChangeArrowheads="1"/>
          </p:cNvSpPr>
          <p:nvPr/>
        </p:nvSpPr>
        <p:spPr bwMode="auto">
          <a:xfrm>
            <a:off x="4630738" y="5935663"/>
            <a:ext cx="427037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1200</a:t>
            </a:r>
            <a:endParaRPr lang="ja-JP" altLang="ja-JP"/>
          </a:p>
        </p:txBody>
      </p:sp>
      <p:sp>
        <p:nvSpPr>
          <p:cNvPr id="1042" name="Rectangle 63"/>
          <p:cNvSpPr>
            <a:spLocks noChangeArrowheads="1"/>
          </p:cNvSpPr>
          <p:nvPr/>
        </p:nvSpPr>
        <p:spPr bwMode="auto">
          <a:xfrm>
            <a:off x="3736975" y="5935663"/>
            <a:ext cx="427038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1000</a:t>
            </a:r>
            <a:endParaRPr lang="ja-JP" altLang="ja-JP"/>
          </a:p>
        </p:txBody>
      </p:sp>
      <p:sp>
        <p:nvSpPr>
          <p:cNvPr id="1043" name="スライド番号プレースホルダ 19"/>
          <p:cNvSpPr>
            <a:spLocks noGrp="1"/>
          </p:cNvSpPr>
          <p:nvPr>
            <p:ph type="sldNum" sz="quarter" idx="10"/>
          </p:nvPr>
        </p:nvSpPr>
        <p:spPr>
          <a:xfrm>
            <a:off x="7010400" y="6575425"/>
            <a:ext cx="2133600" cy="282575"/>
          </a:xfrm>
          <a:noFill/>
        </p:spPr>
        <p:txBody>
          <a:bodyPr/>
          <a:lstStyle/>
          <a:p>
            <a:fld id="{D971A5DF-F288-47CB-BD96-DA3C30BC9833}" type="slidenum">
              <a:rPr lang="en-US" altLang="ja-JP" smtClean="0">
                <a:ea typeface="ＭＳ Ｐゴシック" charset="-128"/>
              </a:rPr>
              <a:pPr/>
              <a:t>16</a:t>
            </a:fld>
            <a:endParaRPr lang="en-US" altLang="ja-JP" smtClean="0">
              <a:ea typeface="ＭＳ Ｐゴシック" charset="-128"/>
            </a:endParaRPr>
          </a:p>
        </p:txBody>
      </p:sp>
      <p:pic>
        <p:nvPicPr>
          <p:cNvPr id="104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8350" y="1384300"/>
            <a:ext cx="5016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2994493" y="868269"/>
            <a:ext cx="3345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latin typeface="Tahoma" pitchFamily="34" charset="0"/>
                <a:cs typeface="Tahoma" pitchFamily="34" charset="0"/>
              </a:rPr>
              <a:t>Detection of </a:t>
            </a:r>
            <a:r>
              <a:rPr lang="en-US" altLang="ja-JP" sz="3200" b="1" i="1" dirty="0" smtClean="0">
                <a:latin typeface="Times New Roman" pitchFamily="18" charset="0"/>
              </a:rPr>
              <a:t>f</a:t>
            </a:r>
            <a:r>
              <a:rPr lang="en-US" altLang="ja-JP" sz="3200" b="1" baseline="-25000" dirty="0" smtClean="0">
                <a:latin typeface="Times New Roman" pitchFamily="18" charset="0"/>
              </a:rPr>
              <a:t>ceo</a:t>
            </a:r>
            <a:endParaRPr lang="ja-JP" altLang="en-US" sz="3200" b="1" dirty="0"/>
          </a:p>
        </p:txBody>
      </p:sp>
      <p:sp>
        <p:nvSpPr>
          <p:cNvPr id="12291" name="Line 13"/>
          <p:cNvSpPr>
            <a:spLocks noChangeShapeType="1"/>
          </p:cNvSpPr>
          <p:nvPr/>
        </p:nvSpPr>
        <p:spPr bwMode="auto">
          <a:xfrm flipV="1">
            <a:off x="736600" y="2605088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657225" y="3565525"/>
            <a:ext cx="44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>
                <a:latin typeface="Times New Roman" pitchFamily="18" charset="0"/>
              </a:rPr>
              <a:t>f</a:t>
            </a:r>
            <a:r>
              <a:rPr lang="en-US" altLang="ja-JP" sz="1600" b="1" baseline="-25000">
                <a:latin typeface="Times New Roman" pitchFamily="18" charset="0"/>
              </a:rPr>
              <a:t>ceo</a:t>
            </a:r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831850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4" name="Line 16"/>
          <p:cNvSpPr>
            <a:spLocks noChangeShapeType="1"/>
          </p:cNvSpPr>
          <p:nvPr/>
        </p:nvSpPr>
        <p:spPr bwMode="auto">
          <a:xfrm>
            <a:off x="1192213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17"/>
          <p:cNvSpPr>
            <a:spLocks noChangeShapeType="1"/>
          </p:cNvSpPr>
          <p:nvPr/>
        </p:nvSpPr>
        <p:spPr bwMode="auto">
          <a:xfrm>
            <a:off x="1554163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>
            <a:off x="1916113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>
            <a:off x="2276475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20"/>
          <p:cNvSpPr>
            <a:spLocks noChangeShapeType="1"/>
          </p:cNvSpPr>
          <p:nvPr/>
        </p:nvSpPr>
        <p:spPr bwMode="auto">
          <a:xfrm>
            <a:off x="2638425" y="3346450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9" name="Line 21"/>
          <p:cNvSpPr>
            <a:spLocks noChangeShapeType="1"/>
          </p:cNvSpPr>
          <p:nvPr/>
        </p:nvSpPr>
        <p:spPr bwMode="auto">
          <a:xfrm>
            <a:off x="3000375" y="3427413"/>
            <a:ext cx="0" cy="209550"/>
          </a:xfrm>
          <a:prstGeom prst="line">
            <a:avLst/>
          </a:prstGeom>
          <a:noFill/>
          <a:ln w="38100">
            <a:solidFill>
              <a:srgbClr val="9F2C03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0" name="Line 22"/>
          <p:cNvSpPr>
            <a:spLocks noChangeShapeType="1"/>
          </p:cNvSpPr>
          <p:nvPr/>
        </p:nvSpPr>
        <p:spPr bwMode="auto">
          <a:xfrm>
            <a:off x="3362325" y="3346450"/>
            <a:ext cx="0" cy="290513"/>
          </a:xfrm>
          <a:prstGeom prst="line">
            <a:avLst/>
          </a:prstGeom>
          <a:noFill/>
          <a:ln w="38100">
            <a:solidFill>
              <a:srgbClr val="C53603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1" name="Line 23"/>
          <p:cNvSpPr>
            <a:spLocks noChangeShapeType="1"/>
          </p:cNvSpPr>
          <p:nvPr/>
        </p:nvSpPr>
        <p:spPr bwMode="auto">
          <a:xfrm>
            <a:off x="3724275" y="3219450"/>
            <a:ext cx="0" cy="417513"/>
          </a:xfrm>
          <a:prstGeom prst="line">
            <a:avLst/>
          </a:prstGeom>
          <a:noFill/>
          <a:ln w="38100">
            <a:solidFill>
              <a:srgbClr val="F42604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2" name="Line 24"/>
          <p:cNvSpPr>
            <a:spLocks noChangeShapeType="1"/>
          </p:cNvSpPr>
          <p:nvPr/>
        </p:nvSpPr>
        <p:spPr bwMode="auto">
          <a:xfrm>
            <a:off x="4086225" y="2952750"/>
            <a:ext cx="0" cy="684213"/>
          </a:xfrm>
          <a:prstGeom prst="line">
            <a:avLst/>
          </a:prstGeom>
          <a:noFill/>
          <a:ln w="38100">
            <a:solidFill>
              <a:srgbClr val="F42604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3" name="Line 25"/>
          <p:cNvSpPr>
            <a:spLocks noChangeShapeType="1"/>
          </p:cNvSpPr>
          <p:nvPr/>
        </p:nvSpPr>
        <p:spPr bwMode="auto">
          <a:xfrm>
            <a:off x="4448175" y="2582863"/>
            <a:ext cx="0" cy="10541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4" name="Line 26"/>
          <p:cNvSpPr>
            <a:spLocks noChangeShapeType="1"/>
          </p:cNvSpPr>
          <p:nvPr/>
        </p:nvSpPr>
        <p:spPr bwMode="auto">
          <a:xfrm>
            <a:off x="4808538" y="2154238"/>
            <a:ext cx="0" cy="1482725"/>
          </a:xfrm>
          <a:prstGeom prst="line">
            <a:avLst/>
          </a:prstGeom>
          <a:noFill/>
          <a:ln w="38100">
            <a:solidFill>
              <a:srgbClr val="FAAC2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5" name="Line 27"/>
          <p:cNvSpPr>
            <a:spLocks noChangeShapeType="1"/>
          </p:cNvSpPr>
          <p:nvPr/>
        </p:nvSpPr>
        <p:spPr bwMode="auto">
          <a:xfrm>
            <a:off x="5170488" y="1889125"/>
            <a:ext cx="0" cy="1747838"/>
          </a:xfrm>
          <a:prstGeom prst="line">
            <a:avLst/>
          </a:prstGeom>
          <a:noFill/>
          <a:ln w="38100">
            <a:solidFill>
              <a:srgbClr val="F0FB17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6" name="Line 28"/>
          <p:cNvSpPr>
            <a:spLocks noChangeShapeType="1"/>
          </p:cNvSpPr>
          <p:nvPr/>
        </p:nvSpPr>
        <p:spPr bwMode="auto">
          <a:xfrm>
            <a:off x="5532438" y="1795463"/>
            <a:ext cx="0" cy="1841500"/>
          </a:xfrm>
          <a:prstGeom prst="line">
            <a:avLst/>
          </a:prstGeom>
          <a:noFill/>
          <a:ln w="38100">
            <a:solidFill>
              <a:srgbClr val="B0FB1B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7" name="Line 29"/>
          <p:cNvSpPr>
            <a:spLocks noChangeShapeType="1"/>
          </p:cNvSpPr>
          <p:nvPr/>
        </p:nvSpPr>
        <p:spPr bwMode="auto">
          <a:xfrm>
            <a:off x="5892800" y="1887538"/>
            <a:ext cx="0" cy="1749425"/>
          </a:xfrm>
          <a:prstGeom prst="line">
            <a:avLst/>
          </a:prstGeom>
          <a:noFill/>
          <a:ln w="38100">
            <a:solidFill>
              <a:srgbClr val="32F91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8" name="Line 30"/>
          <p:cNvSpPr>
            <a:spLocks noChangeShapeType="1"/>
          </p:cNvSpPr>
          <p:nvPr/>
        </p:nvSpPr>
        <p:spPr bwMode="auto">
          <a:xfrm>
            <a:off x="6254750" y="2130425"/>
            <a:ext cx="0" cy="1506538"/>
          </a:xfrm>
          <a:prstGeom prst="line">
            <a:avLst/>
          </a:prstGeom>
          <a:noFill/>
          <a:ln w="38100">
            <a:solidFill>
              <a:srgbClr val="12F8DD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9" name="Line 31"/>
          <p:cNvSpPr>
            <a:spLocks noChangeShapeType="1"/>
          </p:cNvSpPr>
          <p:nvPr/>
        </p:nvSpPr>
        <p:spPr bwMode="auto">
          <a:xfrm>
            <a:off x="6616700" y="2547938"/>
            <a:ext cx="0" cy="1089025"/>
          </a:xfrm>
          <a:prstGeom prst="line">
            <a:avLst/>
          </a:prstGeom>
          <a:noFill/>
          <a:ln w="38100">
            <a:solidFill>
              <a:srgbClr val="053CEB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0" name="Line 32"/>
          <p:cNvSpPr>
            <a:spLocks noChangeShapeType="1"/>
          </p:cNvSpPr>
          <p:nvPr/>
        </p:nvSpPr>
        <p:spPr bwMode="auto">
          <a:xfrm>
            <a:off x="6977063" y="2894013"/>
            <a:ext cx="0" cy="742950"/>
          </a:xfrm>
          <a:prstGeom prst="line">
            <a:avLst/>
          </a:prstGeom>
          <a:noFill/>
          <a:ln w="38100">
            <a:solidFill>
              <a:srgbClr val="2005C3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1" name="Line 33"/>
          <p:cNvSpPr>
            <a:spLocks noChangeShapeType="1"/>
          </p:cNvSpPr>
          <p:nvPr/>
        </p:nvSpPr>
        <p:spPr bwMode="auto">
          <a:xfrm>
            <a:off x="7339013" y="3149600"/>
            <a:ext cx="0" cy="487363"/>
          </a:xfrm>
          <a:prstGeom prst="line">
            <a:avLst/>
          </a:prstGeom>
          <a:noFill/>
          <a:ln w="38100">
            <a:solidFill>
              <a:srgbClr val="9A02DE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2" name="Line 34"/>
          <p:cNvSpPr>
            <a:spLocks noChangeShapeType="1"/>
          </p:cNvSpPr>
          <p:nvPr/>
        </p:nvSpPr>
        <p:spPr bwMode="auto">
          <a:xfrm>
            <a:off x="7700963" y="3346450"/>
            <a:ext cx="0" cy="290513"/>
          </a:xfrm>
          <a:prstGeom prst="line">
            <a:avLst/>
          </a:prstGeom>
          <a:noFill/>
          <a:ln w="38100">
            <a:solidFill>
              <a:srgbClr val="E606D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3" name="Line 35"/>
          <p:cNvSpPr>
            <a:spLocks noChangeShapeType="1"/>
          </p:cNvSpPr>
          <p:nvPr/>
        </p:nvSpPr>
        <p:spPr bwMode="auto">
          <a:xfrm>
            <a:off x="8062913" y="3438525"/>
            <a:ext cx="0" cy="198438"/>
          </a:xfrm>
          <a:prstGeom prst="line">
            <a:avLst/>
          </a:prstGeom>
          <a:noFill/>
          <a:ln w="38100">
            <a:solidFill>
              <a:srgbClr val="C5037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66863" y="3149600"/>
            <a:ext cx="360362" cy="828675"/>
            <a:chOff x="1237" y="2676"/>
            <a:chExt cx="246" cy="522"/>
          </a:xfrm>
        </p:grpSpPr>
        <p:sp>
          <p:nvSpPr>
            <p:cNvPr id="12335" name="Freeform 37"/>
            <p:cNvSpPr>
              <a:spLocks/>
            </p:cNvSpPr>
            <p:nvPr/>
          </p:nvSpPr>
          <p:spPr bwMode="auto">
            <a:xfrm>
              <a:off x="1237" y="2676"/>
              <a:ext cx="118" cy="510"/>
            </a:xfrm>
            <a:custGeom>
              <a:avLst/>
              <a:gdLst>
                <a:gd name="T0" fmla="*/ 75 w 118"/>
                <a:gd name="T1" fmla="*/ 0 h 510"/>
                <a:gd name="T2" fmla="*/ 39 w 118"/>
                <a:gd name="T3" fmla="*/ 7 h 510"/>
                <a:gd name="T4" fmla="*/ 61 w 118"/>
                <a:gd name="T5" fmla="*/ 58 h 510"/>
                <a:gd name="T6" fmla="*/ 83 w 118"/>
                <a:gd name="T7" fmla="*/ 73 h 510"/>
                <a:gd name="T8" fmla="*/ 32 w 118"/>
                <a:gd name="T9" fmla="*/ 124 h 510"/>
                <a:gd name="T10" fmla="*/ 17 w 118"/>
                <a:gd name="T11" fmla="*/ 146 h 510"/>
                <a:gd name="T12" fmla="*/ 90 w 118"/>
                <a:gd name="T13" fmla="*/ 182 h 510"/>
                <a:gd name="T14" fmla="*/ 105 w 118"/>
                <a:gd name="T15" fmla="*/ 204 h 510"/>
                <a:gd name="T16" fmla="*/ 39 w 118"/>
                <a:gd name="T17" fmla="*/ 240 h 510"/>
                <a:gd name="T18" fmla="*/ 54 w 118"/>
                <a:gd name="T19" fmla="*/ 291 h 510"/>
                <a:gd name="T20" fmla="*/ 61 w 118"/>
                <a:gd name="T21" fmla="*/ 364 h 510"/>
                <a:gd name="T22" fmla="*/ 24 w 118"/>
                <a:gd name="T23" fmla="*/ 401 h 510"/>
                <a:gd name="T24" fmla="*/ 97 w 118"/>
                <a:gd name="T25" fmla="*/ 430 h 510"/>
                <a:gd name="T26" fmla="*/ 75 w 118"/>
                <a:gd name="T27" fmla="*/ 488 h 510"/>
                <a:gd name="T28" fmla="*/ 39 w 118"/>
                <a:gd name="T29" fmla="*/ 510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510"/>
                <a:gd name="T47" fmla="*/ 118 w 118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510">
                  <a:moveTo>
                    <a:pt x="75" y="0"/>
                  </a:moveTo>
                  <a:cubicBezTo>
                    <a:pt x="63" y="2"/>
                    <a:pt x="50" y="1"/>
                    <a:pt x="39" y="7"/>
                  </a:cubicBezTo>
                  <a:cubicBezTo>
                    <a:pt x="0" y="29"/>
                    <a:pt x="42" y="52"/>
                    <a:pt x="61" y="58"/>
                  </a:cubicBezTo>
                  <a:cubicBezTo>
                    <a:pt x="68" y="63"/>
                    <a:pt x="80" y="65"/>
                    <a:pt x="83" y="73"/>
                  </a:cubicBezTo>
                  <a:cubicBezTo>
                    <a:pt x="93" y="105"/>
                    <a:pt x="52" y="118"/>
                    <a:pt x="32" y="124"/>
                  </a:cubicBezTo>
                  <a:cubicBezTo>
                    <a:pt x="27" y="131"/>
                    <a:pt x="17" y="137"/>
                    <a:pt x="17" y="146"/>
                  </a:cubicBezTo>
                  <a:cubicBezTo>
                    <a:pt x="17" y="178"/>
                    <a:pt x="70" y="176"/>
                    <a:pt x="90" y="182"/>
                  </a:cubicBezTo>
                  <a:cubicBezTo>
                    <a:pt x="95" y="189"/>
                    <a:pt x="105" y="195"/>
                    <a:pt x="105" y="204"/>
                  </a:cubicBezTo>
                  <a:cubicBezTo>
                    <a:pt x="105" y="233"/>
                    <a:pt x="58" y="234"/>
                    <a:pt x="39" y="240"/>
                  </a:cubicBezTo>
                  <a:cubicBezTo>
                    <a:pt x="20" y="269"/>
                    <a:pt x="20" y="280"/>
                    <a:pt x="54" y="291"/>
                  </a:cubicBezTo>
                  <a:cubicBezTo>
                    <a:pt x="85" y="313"/>
                    <a:pt x="118" y="346"/>
                    <a:pt x="61" y="364"/>
                  </a:cubicBezTo>
                  <a:cubicBezTo>
                    <a:pt x="57" y="367"/>
                    <a:pt x="19" y="389"/>
                    <a:pt x="24" y="401"/>
                  </a:cubicBezTo>
                  <a:cubicBezTo>
                    <a:pt x="29" y="412"/>
                    <a:pt x="84" y="426"/>
                    <a:pt x="97" y="430"/>
                  </a:cubicBezTo>
                  <a:cubicBezTo>
                    <a:pt x="109" y="464"/>
                    <a:pt x="112" y="476"/>
                    <a:pt x="75" y="488"/>
                  </a:cubicBezTo>
                  <a:cubicBezTo>
                    <a:pt x="50" y="506"/>
                    <a:pt x="62" y="499"/>
                    <a:pt x="39" y="51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6" name="Freeform 38"/>
            <p:cNvSpPr>
              <a:spLocks/>
            </p:cNvSpPr>
            <p:nvPr/>
          </p:nvSpPr>
          <p:spPr bwMode="auto">
            <a:xfrm>
              <a:off x="1365" y="2688"/>
              <a:ext cx="118" cy="510"/>
            </a:xfrm>
            <a:custGeom>
              <a:avLst/>
              <a:gdLst>
                <a:gd name="T0" fmla="*/ 75 w 118"/>
                <a:gd name="T1" fmla="*/ 0 h 510"/>
                <a:gd name="T2" fmla="*/ 39 w 118"/>
                <a:gd name="T3" fmla="*/ 7 h 510"/>
                <a:gd name="T4" fmla="*/ 61 w 118"/>
                <a:gd name="T5" fmla="*/ 58 h 510"/>
                <a:gd name="T6" fmla="*/ 83 w 118"/>
                <a:gd name="T7" fmla="*/ 73 h 510"/>
                <a:gd name="T8" fmla="*/ 32 w 118"/>
                <a:gd name="T9" fmla="*/ 124 h 510"/>
                <a:gd name="T10" fmla="*/ 17 w 118"/>
                <a:gd name="T11" fmla="*/ 146 h 510"/>
                <a:gd name="T12" fmla="*/ 90 w 118"/>
                <a:gd name="T13" fmla="*/ 182 h 510"/>
                <a:gd name="T14" fmla="*/ 105 w 118"/>
                <a:gd name="T15" fmla="*/ 204 h 510"/>
                <a:gd name="T16" fmla="*/ 39 w 118"/>
                <a:gd name="T17" fmla="*/ 240 h 510"/>
                <a:gd name="T18" fmla="*/ 54 w 118"/>
                <a:gd name="T19" fmla="*/ 291 h 510"/>
                <a:gd name="T20" fmla="*/ 61 w 118"/>
                <a:gd name="T21" fmla="*/ 364 h 510"/>
                <a:gd name="T22" fmla="*/ 24 w 118"/>
                <a:gd name="T23" fmla="*/ 401 h 510"/>
                <a:gd name="T24" fmla="*/ 97 w 118"/>
                <a:gd name="T25" fmla="*/ 430 h 510"/>
                <a:gd name="T26" fmla="*/ 75 w 118"/>
                <a:gd name="T27" fmla="*/ 488 h 510"/>
                <a:gd name="T28" fmla="*/ 39 w 118"/>
                <a:gd name="T29" fmla="*/ 510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510"/>
                <a:gd name="T47" fmla="*/ 118 w 118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510">
                  <a:moveTo>
                    <a:pt x="75" y="0"/>
                  </a:moveTo>
                  <a:cubicBezTo>
                    <a:pt x="63" y="2"/>
                    <a:pt x="50" y="1"/>
                    <a:pt x="39" y="7"/>
                  </a:cubicBezTo>
                  <a:cubicBezTo>
                    <a:pt x="0" y="29"/>
                    <a:pt x="42" y="52"/>
                    <a:pt x="61" y="58"/>
                  </a:cubicBezTo>
                  <a:cubicBezTo>
                    <a:pt x="68" y="63"/>
                    <a:pt x="80" y="65"/>
                    <a:pt x="83" y="73"/>
                  </a:cubicBezTo>
                  <a:cubicBezTo>
                    <a:pt x="93" y="105"/>
                    <a:pt x="52" y="118"/>
                    <a:pt x="32" y="124"/>
                  </a:cubicBezTo>
                  <a:cubicBezTo>
                    <a:pt x="27" y="131"/>
                    <a:pt x="17" y="137"/>
                    <a:pt x="17" y="146"/>
                  </a:cubicBezTo>
                  <a:cubicBezTo>
                    <a:pt x="17" y="178"/>
                    <a:pt x="70" y="176"/>
                    <a:pt x="90" y="182"/>
                  </a:cubicBezTo>
                  <a:cubicBezTo>
                    <a:pt x="95" y="189"/>
                    <a:pt x="105" y="195"/>
                    <a:pt x="105" y="204"/>
                  </a:cubicBezTo>
                  <a:cubicBezTo>
                    <a:pt x="105" y="233"/>
                    <a:pt x="58" y="234"/>
                    <a:pt x="39" y="240"/>
                  </a:cubicBezTo>
                  <a:cubicBezTo>
                    <a:pt x="20" y="269"/>
                    <a:pt x="20" y="280"/>
                    <a:pt x="54" y="291"/>
                  </a:cubicBezTo>
                  <a:cubicBezTo>
                    <a:pt x="85" y="313"/>
                    <a:pt x="118" y="346"/>
                    <a:pt x="61" y="364"/>
                  </a:cubicBezTo>
                  <a:cubicBezTo>
                    <a:pt x="57" y="367"/>
                    <a:pt x="19" y="389"/>
                    <a:pt x="24" y="401"/>
                  </a:cubicBezTo>
                  <a:cubicBezTo>
                    <a:pt x="29" y="412"/>
                    <a:pt x="84" y="426"/>
                    <a:pt x="97" y="430"/>
                  </a:cubicBezTo>
                  <a:cubicBezTo>
                    <a:pt x="109" y="464"/>
                    <a:pt x="112" y="476"/>
                    <a:pt x="75" y="488"/>
                  </a:cubicBezTo>
                  <a:cubicBezTo>
                    <a:pt x="50" y="506"/>
                    <a:pt x="62" y="499"/>
                    <a:pt x="39" y="51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315" name="Text Box 39"/>
          <p:cNvSpPr txBox="1">
            <a:spLocks noChangeArrowheads="1"/>
          </p:cNvSpPr>
          <p:nvPr/>
        </p:nvSpPr>
        <p:spPr bwMode="auto">
          <a:xfrm>
            <a:off x="4437063" y="238918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i="1" dirty="0">
                <a:latin typeface="Times New Roman" pitchFamily="18" charset="0"/>
              </a:rPr>
              <a:t>f</a:t>
            </a:r>
            <a:r>
              <a:rPr lang="en-US" altLang="ja-JP" sz="1400" b="1" baseline="-12000" dirty="0">
                <a:latin typeface="Times New Roman" pitchFamily="18" charset="0"/>
              </a:rPr>
              <a:t>rep</a:t>
            </a:r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>
            <a:off x="4467225" y="2717800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87625" y="3657600"/>
            <a:ext cx="2062209" cy="635000"/>
            <a:chOff x="1766" y="2304"/>
            <a:chExt cx="1407" cy="400"/>
          </a:xfrm>
        </p:grpSpPr>
        <p:sp>
          <p:nvSpPr>
            <p:cNvPr id="12333" name="Text Box 42"/>
            <p:cNvSpPr txBox="1">
              <a:spLocks noChangeArrowheads="1"/>
            </p:cNvSpPr>
            <p:nvPr/>
          </p:nvSpPr>
          <p:spPr bwMode="auto">
            <a:xfrm>
              <a:off x="1766" y="2491"/>
              <a:ext cx="14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ja-JP" sz="1600" b="1" i="1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) = 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25000" dirty="0" smtClean="0">
                  <a:latin typeface="Tahoma" pitchFamily="34" charset="0"/>
                  <a:cs typeface="Tahoma" pitchFamily="34" charset="0"/>
                </a:rPr>
                <a:t>ceo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altLang="ja-JP" sz="1600" b="1" i="1" dirty="0">
                  <a:latin typeface="Tahoma" pitchFamily="34" charset="0"/>
                  <a:cs typeface="Tahoma" pitchFamily="34" charset="0"/>
                </a:rPr>
                <a:t>N</a:t>
              </a:r>
              <a:r>
                <a:rPr lang="ja-JP" altLang="en-US" sz="1600" b="1" dirty="0" smtClean="0">
                  <a:latin typeface="Tahoma" pitchFamily="34" charset="0"/>
                  <a:cs typeface="Tahoma" pitchFamily="34" charset="0"/>
                </a:rPr>
                <a:t>･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12000" dirty="0" smtClean="0">
                  <a:latin typeface="Tahoma" pitchFamily="34" charset="0"/>
                  <a:cs typeface="Tahoma" pitchFamily="34" charset="0"/>
                </a:rPr>
                <a:t>rep</a:t>
              </a:r>
              <a:endParaRPr lang="en-US" altLang="ja-JP" sz="1600" b="1" baseline="-1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34" name="Line 43"/>
            <p:cNvSpPr>
              <a:spLocks noChangeShapeType="1"/>
            </p:cNvSpPr>
            <p:nvPr/>
          </p:nvSpPr>
          <p:spPr bwMode="auto">
            <a:xfrm flipH="1">
              <a:off x="2297" y="2304"/>
              <a:ext cx="248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3171825" y="3009900"/>
            <a:ext cx="1081088" cy="87947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500812" y="3641725"/>
            <a:ext cx="2324375" cy="696913"/>
            <a:chOff x="4436" y="2294"/>
            <a:chExt cx="1586" cy="439"/>
          </a:xfrm>
        </p:grpSpPr>
        <p:sp>
          <p:nvSpPr>
            <p:cNvPr id="12331" name="Text Box 46"/>
            <p:cNvSpPr txBox="1">
              <a:spLocks noChangeArrowheads="1"/>
            </p:cNvSpPr>
            <p:nvPr/>
          </p:nvSpPr>
          <p:spPr bwMode="auto">
            <a:xfrm>
              <a:off x="4436" y="2520"/>
              <a:ext cx="15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(2</a:t>
              </a:r>
              <a:r>
                <a:rPr lang="en-US" altLang="ja-JP" sz="1600" b="1" i="1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) = 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25000" dirty="0" smtClean="0">
                  <a:latin typeface="Tahoma" pitchFamily="34" charset="0"/>
                  <a:cs typeface="Tahoma" pitchFamily="34" charset="0"/>
                </a:rPr>
                <a:t>ceo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+ 2</a:t>
              </a:r>
              <a:r>
                <a:rPr lang="en-US" altLang="ja-JP" sz="1600" b="1" i="1" dirty="0">
                  <a:latin typeface="Tahoma" pitchFamily="34" charset="0"/>
                  <a:cs typeface="Tahoma" pitchFamily="34" charset="0"/>
                </a:rPr>
                <a:t>N</a:t>
              </a:r>
              <a:r>
                <a:rPr lang="ja-JP" altLang="en-US" sz="1600" b="1" dirty="0" smtClean="0">
                  <a:latin typeface="Tahoma" pitchFamily="34" charset="0"/>
                  <a:cs typeface="Tahoma" pitchFamily="34" charset="0"/>
                </a:rPr>
                <a:t>･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12000" dirty="0" smtClean="0">
                  <a:latin typeface="Tahoma" pitchFamily="34" charset="0"/>
                  <a:cs typeface="Tahoma" pitchFamily="34" charset="0"/>
                </a:rPr>
                <a:t>rep</a:t>
              </a:r>
              <a:endParaRPr lang="en-US" altLang="ja-JP" sz="1600" b="1" baseline="-1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32" name="Line 47"/>
            <p:cNvSpPr>
              <a:spLocks noChangeShapeType="1"/>
            </p:cNvSpPr>
            <p:nvPr/>
          </p:nvSpPr>
          <p:spPr bwMode="auto">
            <a:xfrm>
              <a:off x="5007" y="2294"/>
              <a:ext cx="15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170238" y="3005138"/>
            <a:ext cx="1079500" cy="879475"/>
            <a:chOff x="4691" y="1901"/>
            <a:chExt cx="737" cy="554"/>
          </a:xfrm>
        </p:grpSpPr>
        <p:sp>
          <p:nvSpPr>
            <p:cNvPr id="12327" name="Line 49"/>
            <p:cNvSpPr>
              <a:spLocks noChangeShapeType="1"/>
            </p:cNvSpPr>
            <p:nvPr/>
          </p:nvSpPr>
          <p:spPr bwMode="auto">
            <a:xfrm>
              <a:off x="4820" y="2113"/>
              <a:ext cx="0" cy="183"/>
            </a:xfrm>
            <a:prstGeom prst="line">
              <a:avLst/>
            </a:prstGeom>
            <a:noFill/>
            <a:ln w="38100">
              <a:solidFill>
                <a:srgbClr val="2005C3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8" name="Line 50"/>
            <p:cNvSpPr>
              <a:spLocks noChangeShapeType="1"/>
            </p:cNvSpPr>
            <p:nvPr/>
          </p:nvSpPr>
          <p:spPr bwMode="auto">
            <a:xfrm>
              <a:off x="5067" y="2033"/>
              <a:ext cx="0" cy="263"/>
            </a:xfrm>
            <a:prstGeom prst="line">
              <a:avLst/>
            </a:prstGeom>
            <a:noFill/>
            <a:ln w="38100">
              <a:solidFill>
                <a:srgbClr val="9A02DE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9" name="Line 51"/>
            <p:cNvSpPr>
              <a:spLocks noChangeShapeType="1"/>
            </p:cNvSpPr>
            <p:nvPr/>
          </p:nvSpPr>
          <p:spPr bwMode="auto">
            <a:xfrm>
              <a:off x="5314" y="2135"/>
              <a:ext cx="0" cy="161"/>
            </a:xfrm>
            <a:prstGeom prst="line">
              <a:avLst/>
            </a:prstGeom>
            <a:noFill/>
            <a:ln w="38100">
              <a:solidFill>
                <a:srgbClr val="E606D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4691" y="1901"/>
              <a:ext cx="737" cy="55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321" name="Line 53"/>
          <p:cNvSpPr>
            <a:spLocks noChangeShapeType="1"/>
          </p:cNvSpPr>
          <p:nvPr/>
        </p:nvSpPr>
        <p:spPr bwMode="auto">
          <a:xfrm flipV="1">
            <a:off x="714375" y="3630613"/>
            <a:ext cx="779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4265613" y="4606925"/>
            <a:ext cx="2481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ja-JP" sz="1600" b="1" i="1" dirty="0">
                <a:latin typeface="Tahoma" pitchFamily="34" charset="0"/>
                <a:cs typeface="Tahoma" pitchFamily="34" charset="0"/>
              </a:rPr>
              <a:t>N</a:t>
            </a:r>
            <a:r>
              <a:rPr lang="en-US" altLang="ja-JP" sz="1600" b="1" dirty="0">
                <a:latin typeface="Tahoma" pitchFamily="34" charset="0"/>
                <a:cs typeface="Tahoma" pitchFamily="34" charset="0"/>
              </a:rPr>
              <a:t>) = 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600" b="1" baseline="-25000" dirty="0" smtClean="0">
                <a:latin typeface="Tahoma" pitchFamily="34" charset="0"/>
                <a:cs typeface="Tahoma" pitchFamily="34" charset="0"/>
              </a:rPr>
              <a:t>ceo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sz="1600" b="1" dirty="0">
                <a:latin typeface="Tahoma" pitchFamily="34" charset="0"/>
                <a:cs typeface="Tahoma" pitchFamily="34" charset="0"/>
              </a:rPr>
              <a:t>+ 2</a:t>
            </a:r>
            <a:r>
              <a:rPr lang="en-US" altLang="ja-JP" sz="1600" b="1" i="1" dirty="0">
                <a:latin typeface="Tahoma" pitchFamily="34" charset="0"/>
                <a:cs typeface="Tahoma" pitchFamily="34" charset="0"/>
              </a:rPr>
              <a:t>N</a:t>
            </a:r>
            <a:r>
              <a:rPr lang="ja-JP" altLang="en-US" sz="1600" b="1" dirty="0" smtClean="0">
                <a:latin typeface="Tahoma" pitchFamily="34" charset="0"/>
                <a:cs typeface="Tahoma" pitchFamily="34" charset="0"/>
              </a:rPr>
              <a:t>･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600" b="1" baseline="-12000" dirty="0" smtClean="0">
                <a:latin typeface="Tahoma" pitchFamily="34" charset="0"/>
                <a:cs typeface="Tahoma" pitchFamily="34" charset="0"/>
              </a:rPr>
              <a:t>rep</a:t>
            </a:r>
            <a:endParaRPr lang="en-US" altLang="ja-JP" sz="1600" b="1" baseline="-1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23" name="Rectangle 57"/>
          <p:cNvSpPr>
            <a:spLocks noChangeArrowheads="1"/>
          </p:cNvSpPr>
          <p:nvPr/>
        </p:nvSpPr>
        <p:spPr bwMode="auto">
          <a:xfrm rot="-1998926">
            <a:off x="1689100" y="3562350"/>
            <a:ext cx="1016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2314" y="5283668"/>
            <a:ext cx="9018528" cy="957263"/>
            <a:chOff x="2488" y="3061"/>
            <a:chExt cx="6155" cy="603"/>
          </a:xfrm>
        </p:grpSpPr>
        <p:sp>
          <p:nvSpPr>
            <p:cNvPr id="12325" name="Text Box 64"/>
            <p:cNvSpPr txBox="1">
              <a:spLocks noChangeArrowheads="1"/>
            </p:cNvSpPr>
            <p:nvPr/>
          </p:nvSpPr>
          <p:spPr bwMode="auto">
            <a:xfrm>
              <a:off x="4198" y="3061"/>
              <a:ext cx="25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b="1" dirty="0" smtClean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altLang="ja-JP" sz="2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altLang="ja-JP" sz="28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ja-JP" sz="2800" b="1" i="1" dirty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altLang="ja-JP" sz="2800" b="1" dirty="0">
                  <a:latin typeface="Tahoma" pitchFamily="34" charset="0"/>
                  <a:cs typeface="Tahoma" pitchFamily="34" charset="0"/>
                </a:rPr>
                <a:t>) – </a:t>
              </a:r>
              <a:r>
                <a:rPr lang="en-US" altLang="ja-JP" sz="28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2800" b="1" dirty="0" smtClean="0">
                  <a:latin typeface="Tahoma" pitchFamily="34" charset="0"/>
                  <a:cs typeface="Tahoma" pitchFamily="34" charset="0"/>
                </a:rPr>
                <a:t>(2</a:t>
              </a:r>
              <a:r>
                <a:rPr lang="en-US" altLang="ja-JP" sz="2800" b="1" i="1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altLang="ja-JP" sz="2800" b="1" dirty="0">
                  <a:latin typeface="Tahoma" pitchFamily="34" charset="0"/>
                  <a:cs typeface="Tahoma" pitchFamily="34" charset="0"/>
                </a:rPr>
                <a:t>) = </a:t>
              </a:r>
              <a:r>
                <a:rPr lang="en-US" altLang="ja-JP" sz="28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2800" b="1" baseline="-25000" dirty="0" smtClean="0">
                  <a:latin typeface="Tahoma" pitchFamily="34" charset="0"/>
                  <a:cs typeface="Tahoma" pitchFamily="34" charset="0"/>
                </a:rPr>
                <a:t>ceo</a:t>
              </a:r>
              <a:endParaRPr lang="en-US" altLang="ja-JP" sz="2800" b="1" baseline="-25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26" name="Text Box 65"/>
            <p:cNvSpPr txBox="1">
              <a:spLocks noChangeArrowheads="1"/>
            </p:cNvSpPr>
            <p:nvPr/>
          </p:nvSpPr>
          <p:spPr bwMode="auto">
            <a:xfrm>
              <a:off x="2488" y="3373"/>
              <a:ext cx="61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2400" b="1" baseline="-25000" dirty="0" smtClean="0">
                  <a:latin typeface="Tahoma" pitchFamily="34" charset="0"/>
                  <a:cs typeface="Tahoma" pitchFamily="34" charset="0"/>
                </a:rPr>
                <a:t>ceo</a:t>
              </a:r>
              <a:r>
                <a:rPr lang="ja-JP" altLang="en-US" sz="24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2400" b="1" dirty="0" smtClean="0">
                  <a:latin typeface="Tahoma" pitchFamily="34" charset="0"/>
                  <a:cs typeface="Tahoma" pitchFamily="34" charset="0"/>
                </a:rPr>
                <a:t>can be detected from optical frequency comb!</a:t>
              </a:r>
              <a:endParaRPr lang="ja-JP" altLang="en-US" sz="2400" b="1" baseline="-12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 Box 80"/>
          <p:cNvSpPr txBox="1">
            <a:spLocks noChangeArrowheads="1"/>
          </p:cNvSpPr>
          <p:nvPr/>
        </p:nvSpPr>
        <p:spPr bwMode="auto">
          <a:xfrm>
            <a:off x="4723375" y="6214675"/>
            <a:ext cx="4222750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H. R. 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Telle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 et al. Appl. Phys. B </a:t>
            </a: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69,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 327-332,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4.07407E-6 C 0.00176 0.00903 0.01058 0.01389 0.01715 0.01829 C 0.02035 0.01991 0.0234 0.01991 0.02548 0.02176 C 0.03205 0.02801 0.03926 0.03056 0.04632 0.03357 C 0.04776 0.03426 0.04872 0.03658 0.05064 0.03704 C 0.05289 0.0382 0.05609 0.0382 0.05865 0.03936 C 0.06971 0.04237 0.08141 0.04885 0.09183 0.05232 C 0.10048 0.05602 0.10946 0.05857 0.11795 0.06204 C 0.11795 0.06274 0.12853 0.06713 0.13045 0.0676 C 0.13205 0.06875 0.13446 0.06991 0.13446 0.07014 C 0.13942 0.07686 0.14151 0.08542 0.14696 0.09167 C 0.15048 0.10487 0.14567 0.08797 0.1524 0.10047 C 0.15337 0.10186 0.15321 0.1044 0.15401 0.10695 C 0.15801 0.11574 0.15817 0.11574 0.16282 0.12223 " pathEditMode="relative" rAng="0" ptsTypes="fffffffffffff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82 0.12222 C 0.18221 0.10648 0.20417 0.1 0.22596 0.09537 C 0.23606 0.09005 0.24519 0.08357 0.25545 0.07847 C 0.26298 0.07431 0.27131 0.07245 0.27868 0.06713 C 0.28445 0.06296 0.29022 0.05764 0.29551 0.05394 C 0.30545 0.04745 0.3234 0.04514 0.33141 0.03727 C 0.33718 0.03079 0.34647 0.02593 0.35352 0.02199 C 0.35689 0.01991 0.36074 0.01505 0.36458 0.01273 C 0.37308 0.00648 0.38301 0.00417 0.39263 0.00162 C 0.40609 -0.00208 0.39824 -0.00208 0.40465 -0.00208 " pathEditMode="relative" rAng="0" ptsTypes="fffffffff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8" grpId="0" animBg="1"/>
      <p:bldP spid="266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666750"/>
            <a:ext cx="697388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Tahoma" pitchFamily="34" charset="0"/>
                <a:cs typeface="Tahoma" pitchFamily="34" charset="0"/>
              </a:rPr>
              <a:t>Carrier envelope offset beat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604718" y="5888038"/>
            <a:ext cx="4147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45dB </a:t>
            </a:r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at 100 kHz RBW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21704" y="2566527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ceo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23156" y="2566527"/>
            <a:ext cx="99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rep</a:t>
            </a:r>
            <a:r>
              <a:rPr lang="en-US" altLang="ja-JP" b="1" i="1" dirty="0" smtClean="0">
                <a:latin typeface="Times New Roman" pitchFamily="18" charset="0"/>
              </a:rPr>
              <a:t> </a:t>
            </a:r>
            <a:r>
              <a:rPr lang="en-US" altLang="ja-JP" b="1" dirty="0" smtClean="0">
                <a:latin typeface="Times New Roman" pitchFamily="18" charset="0"/>
              </a:rPr>
              <a:t>-</a:t>
            </a:r>
            <a:r>
              <a:rPr lang="en-US" altLang="ja-JP" b="1" i="1" dirty="0" smtClean="0">
                <a:latin typeface="Times New Roman" pitchFamily="18" charset="0"/>
              </a:rPr>
              <a:t> f</a:t>
            </a:r>
            <a:r>
              <a:rPr lang="en-US" altLang="ja-JP" b="1" baseline="-25000" dirty="0" smtClean="0">
                <a:latin typeface="Times New Roman" pitchFamily="18" charset="0"/>
              </a:rPr>
              <a:t>ceo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71299" y="1556211"/>
            <a:ext cx="4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rep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09954" y="3486150"/>
            <a:ext cx="3650274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157297" y="3444875"/>
            <a:ext cx="3758711" cy="889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6" name="AutoShape 10"/>
          <p:cNvSpPr>
            <a:spLocks noChangeArrowheads="1"/>
          </p:cNvSpPr>
          <p:nvPr/>
        </p:nvSpPr>
        <p:spPr bwMode="auto">
          <a:xfrm rot="5400000">
            <a:off x="7970227" y="3331797"/>
            <a:ext cx="209550" cy="315057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V="1">
            <a:off x="509954" y="1974851"/>
            <a:ext cx="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378069" y="3579813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b="1"/>
              <a:t>0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19150" y="2159000"/>
            <a:ext cx="6689481" cy="1693863"/>
            <a:chOff x="559" y="1360"/>
            <a:chExt cx="4565" cy="1067"/>
          </a:xfrm>
        </p:grpSpPr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>
              <a:off x="689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882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1074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3" name="Line 17"/>
            <p:cNvSpPr>
              <a:spLocks noChangeShapeType="1"/>
            </p:cNvSpPr>
            <p:nvPr/>
          </p:nvSpPr>
          <p:spPr bwMode="auto">
            <a:xfrm>
              <a:off x="1269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4" name="Line 18"/>
            <p:cNvSpPr>
              <a:spLocks noChangeShapeType="1"/>
            </p:cNvSpPr>
            <p:nvPr/>
          </p:nvSpPr>
          <p:spPr bwMode="auto">
            <a:xfrm>
              <a:off x="1462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5" name="Line 19"/>
            <p:cNvSpPr>
              <a:spLocks noChangeShapeType="1"/>
            </p:cNvSpPr>
            <p:nvPr/>
          </p:nvSpPr>
          <p:spPr bwMode="auto">
            <a:xfrm>
              <a:off x="1654" y="1765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6" name="Line 20"/>
            <p:cNvSpPr>
              <a:spLocks noChangeShapeType="1"/>
            </p:cNvSpPr>
            <p:nvPr/>
          </p:nvSpPr>
          <p:spPr bwMode="auto">
            <a:xfrm>
              <a:off x="1849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>
              <a:off x="2041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34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>
              <a:off x="2429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621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816" y="1764"/>
              <a:ext cx="0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998" y="1764"/>
              <a:ext cx="0" cy="399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3" name="Line 27"/>
            <p:cNvSpPr>
              <a:spLocks noChangeShapeType="1"/>
            </p:cNvSpPr>
            <p:nvPr/>
          </p:nvSpPr>
          <p:spPr bwMode="auto">
            <a:xfrm>
              <a:off x="3190" y="1597"/>
              <a:ext cx="0" cy="566"/>
            </a:xfrm>
            <a:prstGeom prst="line">
              <a:avLst/>
            </a:prstGeom>
            <a:noFill/>
            <a:ln w="9525">
              <a:solidFill>
                <a:srgbClr val="CE413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auto">
            <a:xfrm>
              <a:off x="3383" y="1489"/>
              <a:ext cx="0" cy="674"/>
            </a:xfrm>
            <a:prstGeom prst="line">
              <a:avLst/>
            </a:prstGeom>
            <a:noFill/>
            <a:ln w="9525">
              <a:solidFill>
                <a:srgbClr val="D44B1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5" name="Line 29"/>
            <p:cNvSpPr>
              <a:spLocks noChangeShapeType="1"/>
            </p:cNvSpPr>
            <p:nvPr/>
          </p:nvSpPr>
          <p:spPr bwMode="auto">
            <a:xfrm>
              <a:off x="3577" y="1420"/>
              <a:ext cx="0" cy="743"/>
            </a:xfrm>
            <a:prstGeom prst="line">
              <a:avLst/>
            </a:prstGeom>
            <a:noFill/>
            <a:ln w="9525">
              <a:solidFill>
                <a:srgbClr val="F5390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auto">
            <a:xfrm>
              <a:off x="3770" y="1377"/>
              <a:ext cx="0" cy="786"/>
            </a:xfrm>
            <a:prstGeom prst="line">
              <a:avLst/>
            </a:prstGeom>
            <a:noFill/>
            <a:ln w="9525">
              <a:solidFill>
                <a:srgbClr val="FA841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>
              <a:off x="3963" y="1360"/>
              <a:ext cx="0" cy="803"/>
            </a:xfrm>
            <a:prstGeom prst="line">
              <a:avLst/>
            </a:prstGeom>
            <a:noFill/>
            <a:ln w="9525">
              <a:solidFill>
                <a:srgbClr val="FCDF0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8" name="Line 32"/>
            <p:cNvSpPr>
              <a:spLocks noChangeShapeType="1"/>
            </p:cNvSpPr>
            <p:nvPr/>
          </p:nvSpPr>
          <p:spPr bwMode="auto">
            <a:xfrm>
              <a:off x="4157" y="1360"/>
              <a:ext cx="0" cy="808"/>
            </a:xfrm>
            <a:prstGeom prst="line">
              <a:avLst/>
            </a:prstGeom>
            <a:noFill/>
            <a:ln w="9525">
              <a:solidFill>
                <a:srgbClr val="B5F02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89" name="Line 33"/>
            <p:cNvSpPr>
              <a:spLocks noChangeShapeType="1"/>
            </p:cNvSpPr>
            <p:nvPr/>
          </p:nvSpPr>
          <p:spPr bwMode="auto">
            <a:xfrm>
              <a:off x="4350" y="1386"/>
              <a:ext cx="0" cy="782"/>
            </a:xfrm>
            <a:prstGeom prst="line">
              <a:avLst/>
            </a:prstGeom>
            <a:noFill/>
            <a:ln w="9525">
              <a:solidFill>
                <a:srgbClr val="0DD50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90" name="Line 34"/>
            <p:cNvSpPr>
              <a:spLocks noChangeShapeType="1"/>
            </p:cNvSpPr>
            <p:nvPr/>
          </p:nvSpPr>
          <p:spPr bwMode="auto">
            <a:xfrm>
              <a:off x="4542" y="1419"/>
              <a:ext cx="0" cy="749"/>
            </a:xfrm>
            <a:prstGeom prst="line">
              <a:avLst/>
            </a:prstGeom>
            <a:noFill/>
            <a:ln w="9525">
              <a:solidFill>
                <a:srgbClr val="026A2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91" name="Line 35"/>
            <p:cNvSpPr>
              <a:spLocks noChangeShapeType="1"/>
            </p:cNvSpPr>
            <p:nvPr/>
          </p:nvSpPr>
          <p:spPr bwMode="auto">
            <a:xfrm>
              <a:off x="4737" y="1494"/>
              <a:ext cx="0" cy="674"/>
            </a:xfrm>
            <a:prstGeom prst="line">
              <a:avLst/>
            </a:prstGeom>
            <a:noFill/>
            <a:ln w="9525">
              <a:solidFill>
                <a:srgbClr val="1B1B8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92" name="Line 36"/>
            <p:cNvSpPr>
              <a:spLocks noChangeShapeType="1"/>
            </p:cNvSpPr>
            <p:nvPr/>
          </p:nvSpPr>
          <p:spPr bwMode="auto">
            <a:xfrm>
              <a:off x="4929" y="1601"/>
              <a:ext cx="0" cy="567"/>
            </a:xfrm>
            <a:prstGeom prst="line">
              <a:avLst/>
            </a:prstGeom>
            <a:noFill/>
            <a:ln w="9525">
              <a:solidFill>
                <a:srgbClr val="2300F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93" name="Line 37"/>
            <p:cNvSpPr>
              <a:spLocks noChangeShapeType="1"/>
            </p:cNvSpPr>
            <p:nvPr/>
          </p:nvSpPr>
          <p:spPr bwMode="auto">
            <a:xfrm>
              <a:off x="5124" y="1807"/>
              <a:ext cx="0" cy="361"/>
            </a:xfrm>
            <a:prstGeom prst="line">
              <a:avLst/>
            </a:prstGeom>
            <a:noFill/>
            <a:ln w="9525">
              <a:solidFill>
                <a:srgbClr val="8204C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494" name="Text Box 38"/>
            <p:cNvSpPr txBox="1">
              <a:spLocks noChangeArrowheads="1"/>
            </p:cNvSpPr>
            <p:nvPr/>
          </p:nvSpPr>
          <p:spPr bwMode="auto">
            <a:xfrm>
              <a:off x="559" y="2194"/>
              <a:ext cx="3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i="1" dirty="0">
                  <a:latin typeface="Times New Roman" pitchFamily="18" charset="0"/>
                </a:rPr>
                <a:t>f</a:t>
              </a:r>
              <a:r>
                <a:rPr lang="en-US" altLang="ja-JP" sz="1800" b="1" baseline="-25000" dirty="0">
                  <a:latin typeface="Times New Roman" pitchFamily="18" charset="0"/>
                </a:rPr>
                <a:t>ceo</a:t>
              </a:r>
            </a:p>
          </p:txBody>
        </p:sp>
      </p:grpSp>
      <p:sp>
        <p:nvSpPr>
          <p:cNvPr id="147495" name="Text Box 39"/>
          <p:cNvSpPr txBox="1">
            <a:spLocks noChangeArrowheads="1"/>
          </p:cNvSpPr>
          <p:nvPr/>
        </p:nvSpPr>
        <p:spPr bwMode="auto">
          <a:xfrm>
            <a:off x="3801208" y="3708401"/>
            <a:ext cx="1694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Free run</a:t>
            </a:r>
            <a:endParaRPr lang="ja-JP" alt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496" name="Text Box 40"/>
          <p:cNvSpPr txBox="1">
            <a:spLocks noChangeArrowheads="1"/>
          </p:cNvSpPr>
          <p:nvPr/>
        </p:nvSpPr>
        <p:spPr bwMode="auto">
          <a:xfrm>
            <a:off x="2762250" y="4189413"/>
            <a:ext cx="3357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Stabilize the 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ja-JP" altLang="en-US" sz="2800" b="1" dirty="0" smtClean="0">
                <a:latin typeface="Times New Roman" pitchFamily="18" charset="0"/>
                <a:cs typeface="Times New Roman" pitchFamily="18" charset="0"/>
              </a:rPr>
              <a:t>！</a:t>
            </a:r>
            <a:endParaRPr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97" name="Text Box 41"/>
          <p:cNvSpPr txBox="1">
            <a:spLocks noChangeArrowheads="1"/>
          </p:cNvSpPr>
          <p:nvPr/>
        </p:nvSpPr>
        <p:spPr bwMode="auto">
          <a:xfrm>
            <a:off x="2983523" y="4718051"/>
            <a:ext cx="3348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Stabilize the </a:t>
            </a:r>
            <a:r>
              <a:rPr lang="en-US" altLang="ja-JP" sz="2800" b="1" i="1" dirty="0" smtClean="0">
                <a:latin typeface="Times New Roman" pitchFamily="18" charset="0"/>
              </a:rPr>
              <a:t>f</a:t>
            </a:r>
            <a:r>
              <a:rPr lang="en-US" altLang="ja-JP" sz="2800" b="1" baseline="-25000" dirty="0" smtClean="0">
                <a:latin typeface="Times New Roman" pitchFamily="18" charset="0"/>
              </a:rPr>
              <a:t>ceo</a:t>
            </a:r>
            <a:r>
              <a:rPr lang="ja-JP" altLang="en-US" sz="2800" b="1" dirty="0" smtClean="0"/>
              <a:t>！</a:t>
            </a:r>
            <a:endParaRPr lang="ja-JP" altLang="en-US" sz="2800" b="1" dirty="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313490" y="819151"/>
            <a:ext cx="681404" cy="747713"/>
            <a:chOff x="3626" y="516"/>
            <a:chExt cx="465" cy="471"/>
          </a:xfrm>
        </p:grpSpPr>
        <p:sp>
          <p:nvSpPr>
            <p:cNvPr id="147499" name="Text Box 43"/>
            <p:cNvSpPr txBox="1">
              <a:spLocks noChangeArrowheads="1"/>
            </p:cNvSpPr>
            <p:nvPr/>
          </p:nvSpPr>
          <p:spPr bwMode="auto">
            <a:xfrm>
              <a:off x="3695" y="516"/>
              <a:ext cx="3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i="1" dirty="0">
                  <a:latin typeface="Times New Roman" pitchFamily="18" charset="0"/>
                </a:rPr>
                <a:t>f</a:t>
              </a:r>
              <a:r>
                <a:rPr lang="en-US" altLang="ja-JP" sz="2400" b="1" baseline="-25000" dirty="0">
                  <a:latin typeface="Times New Roman" pitchFamily="18" charset="0"/>
                </a:rPr>
                <a:t>rep</a:t>
              </a:r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626" y="698"/>
              <a:ext cx="458" cy="289"/>
              <a:chOff x="3626" y="698"/>
              <a:chExt cx="458" cy="289"/>
            </a:xfrm>
          </p:grpSpPr>
          <p:sp>
            <p:nvSpPr>
              <p:cNvPr id="147501" name="Line 45"/>
              <p:cNvSpPr>
                <a:spLocks noChangeShapeType="1"/>
              </p:cNvSpPr>
              <p:nvPr/>
            </p:nvSpPr>
            <p:spPr bwMode="auto">
              <a:xfrm>
                <a:off x="3632" y="84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502" name="Line 46"/>
              <p:cNvSpPr>
                <a:spLocks noChangeShapeType="1"/>
              </p:cNvSpPr>
              <p:nvPr/>
            </p:nvSpPr>
            <p:spPr bwMode="auto">
              <a:xfrm>
                <a:off x="3626" y="69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503" name="Line 47"/>
              <p:cNvSpPr>
                <a:spLocks noChangeShapeType="1"/>
              </p:cNvSpPr>
              <p:nvPr/>
            </p:nvSpPr>
            <p:spPr bwMode="auto">
              <a:xfrm>
                <a:off x="4076" y="69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19 4.06858E-6 L 0.01121 4.0685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98 4.06858E-6 L 0.01794 4.06858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68 4.06858E-6 L 0.0056 4.0685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2" decel="1000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2" decel="100000"/>
                                        <p:tgtEl>
                                          <p:spTgt spid="147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95" grpId="0"/>
      <p:bldP spid="147495" grpId="1"/>
      <p:bldP spid="147496" grpId="0"/>
      <p:bldP spid="147496" grpId="1"/>
      <p:bldP spid="147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9827" y="478525"/>
            <a:ext cx="2804984" cy="1022821"/>
          </a:xfrm>
        </p:spPr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Outline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9556" y="15322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Time and Length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Optical frequency combs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Optical frequency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Fiber-based frequency combs</a:t>
            </a:r>
            <a:endParaRPr kumimoji="1" lang="en-US" altLang="ja-JP" sz="36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Optical frequency combs for astronomical observations</a:t>
            </a:r>
            <a:endParaRPr kumimoji="1" lang="en-US" altLang="ja-JP" sz="36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84745" y="25279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Optical frequency measurement</a:t>
            </a:r>
            <a:endParaRPr lang="en-US" altLang="ja-JP" sz="4400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348137" y="2295197"/>
            <a:ext cx="750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200" b="1" i="1" dirty="0" smtClean="0">
                <a:latin typeface="Times New Roman" pitchFamily="18" charset="0"/>
              </a:rPr>
              <a:t>f</a:t>
            </a:r>
            <a:r>
              <a:rPr lang="en-US" altLang="ja-JP" sz="1200" b="1" baseline="-25000" dirty="0" smtClean="0">
                <a:latin typeface="Times New Roman" pitchFamily="18" charset="0"/>
              </a:rPr>
              <a:t>rep</a:t>
            </a:r>
            <a:r>
              <a:rPr lang="en-US" altLang="ja-JP" sz="1200" b="1" dirty="0" smtClean="0">
                <a:latin typeface="Times New Roman" pitchFamily="18" charset="0"/>
              </a:rPr>
              <a:t> - </a:t>
            </a:r>
            <a:r>
              <a:rPr lang="en-US" altLang="ja-JP" sz="1200" b="1" i="1" dirty="0" smtClean="0">
                <a:latin typeface="Times New Roman" pitchFamily="18" charset="0"/>
              </a:rPr>
              <a:t>f</a:t>
            </a:r>
            <a:r>
              <a:rPr lang="en-US" altLang="ja-JP" sz="1200" b="1" baseline="-25000" dirty="0" smtClean="0">
                <a:latin typeface="Times New Roman" pitchFamily="18" charset="0"/>
              </a:rPr>
              <a:t>beat</a:t>
            </a:r>
            <a:endParaRPr lang="en-US" altLang="ja-JP" sz="1200" b="1" baseline="-25000" dirty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8507" y="413815"/>
            <a:ext cx="6545263" cy="1011238"/>
          </a:xfrm>
        </p:spPr>
        <p:txBody>
          <a:bodyPr/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Optical frequency measurement </a:t>
            </a:r>
            <a:br>
              <a:rPr lang="en-US" altLang="ja-JP" sz="3200" dirty="0">
                <a:latin typeface="Tahoma" pitchFamily="34" charset="0"/>
                <a:cs typeface="Tahoma" pitchFamily="34" charset="0"/>
              </a:rPr>
            </a:br>
            <a:r>
              <a:rPr lang="en-US" altLang="ja-JP" sz="3200" dirty="0">
                <a:latin typeface="Tahoma" pitchFamily="34" charset="0"/>
                <a:cs typeface="Tahoma" pitchFamily="34" charset="0"/>
              </a:rPr>
              <a:t>          by a optical frequency comb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91200" y="2905125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ahoma" pitchFamily="34" charset="0"/>
              </a:rPr>
              <a:t>Optical frequency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rot="5424" flipV="1">
            <a:off x="1141413" y="2738438"/>
            <a:ext cx="5330825" cy="4762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62000" y="2743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81000" y="2743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381000" y="18288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2725" y="277653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Tahoma" pitchFamily="34" charset="0"/>
              </a:rPr>
              <a:t>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773892" y="3017537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itchFamily="34" charset="0"/>
              </a:rPr>
              <a:t>Frequency range </a:t>
            </a:r>
            <a:r>
              <a:rPr lang="ja-JP" altLang="en-US" sz="2400" dirty="0">
                <a:latin typeface="Tahoma" pitchFamily="34" charset="0"/>
              </a:rPr>
              <a:t>　</a:t>
            </a:r>
            <a:r>
              <a:rPr lang="en-US" altLang="ja-JP" sz="2400" dirty="0">
                <a:latin typeface="Tahoma" pitchFamily="34" charset="0"/>
              </a:rPr>
              <a:t>200 THz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400800" y="2362200"/>
            <a:ext cx="10668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543800" y="1981200"/>
            <a:ext cx="1219200" cy="8382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 b="1">
                <a:latin typeface="Tahoma" pitchFamily="34" charset="0"/>
              </a:rPr>
              <a:t>Detector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8153400" y="2819400"/>
            <a:ext cx="0" cy="762000"/>
          </a:xfrm>
          <a:prstGeom prst="line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7315200" y="3581400"/>
            <a:ext cx="838200" cy="533400"/>
          </a:xfrm>
          <a:prstGeom prst="line">
            <a:avLst/>
          </a:prstGeom>
          <a:noFill/>
          <a:ln w="762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486400" y="4810125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ahoma" pitchFamily="34" charset="0"/>
              </a:rPr>
              <a:t>Electrical frequency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52600" y="1447800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Tahoma" pitchFamily="34" charset="0"/>
              </a:rPr>
              <a:t>50 MHz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087563" y="48768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Tahoma" pitchFamily="34" charset="0"/>
              </a:rPr>
              <a:t>0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911475" y="48339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Tahoma" pitchFamily="34" charset="0"/>
              </a:rPr>
              <a:t>50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886200" y="480060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Tahoma" pitchFamily="34" charset="0"/>
              </a:rPr>
              <a:t>100 MHz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0" y="3810000"/>
            <a:ext cx="4191000" cy="915988"/>
            <a:chOff x="1440" y="2400"/>
            <a:chExt cx="2640" cy="577"/>
          </a:xfrm>
        </p:grpSpPr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rot="5424" flipV="1">
              <a:off x="1442" y="2975"/>
              <a:ext cx="263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rot="5424">
              <a:off x="2017" y="2496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rot="5424">
              <a:off x="2593" y="2496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rot="5424">
              <a:off x="3169" y="2497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1440" y="2400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3398" y="2522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Times New Roman"/>
                </a:rPr>
                <a:t>……</a:t>
              </a:r>
              <a:endParaRPr lang="en-US" altLang="ja-JP" sz="2400">
                <a:latin typeface="Tahoma" pitchFamily="34" charset="0"/>
              </a:endParaRPr>
            </a:p>
          </p:txBody>
        </p:sp>
      </p:grp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609600" y="5410200"/>
            <a:ext cx="16764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 b="1">
                <a:latin typeface="Tahoma" pitchFamily="34" charset="0"/>
              </a:rPr>
              <a:t>Frequency</a:t>
            </a:r>
          </a:p>
          <a:p>
            <a:pPr algn="ctr"/>
            <a:r>
              <a:rPr lang="en-US" altLang="ja-JP" sz="2000" b="1">
                <a:latin typeface="Tahoma" pitchFamily="34" charset="0"/>
              </a:rPr>
              <a:t>counter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1295400" y="4343400"/>
            <a:ext cx="0" cy="990600"/>
          </a:xfrm>
          <a:prstGeom prst="line">
            <a:avLst/>
          </a:prstGeom>
          <a:noFill/>
          <a:ln w="762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1295400" y="4343400"/>
            <a:ext cx="381000" cy="0"/>
          </a:xfrm>
          <a:prstGeom prst="line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79388" y="3500438"/>
            <a:ext cx="134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ahoma" pitchFamily="34" charset="0"/>
              </a:rPr>
              <a:t>Filter &amp;</a:t>
            </a:r>
          </a:p>
          <a:p>
            <a:r>
              <a:rPr lang="en-US" altLang="ja-JP" sz="2000" b="1">
                <a:latin typeface="Tahoma" pitchFamily="34" charset="0"/>
              </a:rPr>
              <a:t>Amplifier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rot="5424">
            <a:off x="5865813" y="1982788"/>
            <a:ext cx="0" cy="762000"/>
          </a:xfrm>
          <a:prstGeom prst="line">
            <a:avLst/>
          </a:prstGeom>
          <a:noFill/>
          <a:ln w="57150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2098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514601" y="1417770"/>
            <a:ext cx="3413127" cy="3325813"/>
            <a:chOff x="1584" y="881"/>
            <a:chExt cx="2150" cy="2095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584" y="1056"/>
              <a:ext cx="1440" cy="1920"/>
              <a:chOff x="1584" y="1056"/>
              <a:chExt cx="1440" cy="1920"/>
            </a:xfrm>
          </p:grpSpPr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2112" y="1056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1584" y="2304"/>
                <a:ext cx="1440" cy="672"/>
                <a:chOff x="1584" y="2304"/>
                <a:chExt cx="1440" cy="672"/>
              </a:xfrm>
            </p:grpSpPr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auto">
                <a:xfrm>
                  <a:off x="1584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auto">
                <a:xfrm>
                  <a:off x="1872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auto">
                <a:xfrm>
                  <a:off x="2160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auto">
                <a:xfrm>
                  <a:off x="2448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3024" y="230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2386" y="881"/>
              <a:ext cx="13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Tahoma" pitchFamily="34" charset="0"/>
                </a:rPr>
                <a:t>Measured laser</a:t>
              </a:r>
              <a:endParaRPr lang="en-US" altLang="ja-JP" sz="2000" b="1" dirty="0">
                <a:latin typeface="Tahoma" pitchFamily="34" charset="0"/>
              </a:endParaRPr>
            </a:p>
          </p:txBody>
        </p:sp>
      </p:grp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535238" y="5885562"/>
            <a:ext cx="6288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folHlink"/>
                </a:solidFill>
                <a:latin typeface="Tahoma" pitchFamily="34" charset="0"/>
              </a:rPr>
              <a:t>Optical freq of </a:t>
            </a:r>
            <a:r>
              <a:rPr lang="en-US" altLang="ja-JP" sz="2000" b="1" dirty="0" smtClean="0">
                <a:solidFill>
                  <a:schemeClr val="folHlink"/>
                </a:solidFill>
                <a:latin typeface="Tahoma" pitchFamily="34" charset="0"/>
              </a:rPr>
              <a:t>Measured laser</a:t>
            </a:r>
            <a:endParaRPr lang="en-US" altLang="ja-JP" sz="2000" b="1" dirty="0">
              <a:solidFill>
                <a:schemeClr val="folHlink"/>
              </a:solidFill>
              <a:latin typeface="Tahoma" pitchFamily="34" charset="0"/>
            </a:endParaRPr>
          </a:p>
          <a:p>
            <a:r>
              <a:rPr lang="en-US" altLang="ja-JP" sz="2000" b="1" dirty="0">
                <a:solidFill>
                  <a:schemeClr val="folHlink"/>
                </a:solidFill>
                <a:latin typeface="Tahoma" pitchFamily="34" charset="0"/>
              </a:rPr>
              <a:t>= reference of the ruler + beat signal frequency</a:t>
            </a:r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>
            <a:off x="2209800" y="19812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3124200" y="1981200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038600" y="1981200"/>
            <a:ext cx="0" cy="762000"/>
          </a:xfrm>
          <a:prstGeom prst="line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953000" y="1981200"/>
            <a:ext cx="0" cy="762000"/>
          </a:xfrm>
          <a:prstGeom prst="line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3146042" y="2362200"/>
            <a:ext cx="20089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3385305" y="2362200"/>
            <a:ext cx="61759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2422020" y="2136398"/>
            <a:ext cx="481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Times New Roman" pitchFamily="18" charset="0"/>
              </a:rPr>
              <a:t>f</a:t>
            </a:r>
            <a:r>
              <a:rPr lang="en-US" altLang="ja-JP" b="1" baseline="-25000" dirty="0">
                <a:latin typeface="Times New Roman" pitchFamily="18" charset="0"/>
              </a:rPr>
              <a:t>rep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2919718" y="1579019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beat</a:t>
            </a:r>
            <a:endParaRPr lang="en-US" altLang="ja-JP" b="1" baseline="-25000" dirty="0">
              <a:latin typeface="Times New Roman" pitchFamily="18" charset="0"/>
            </a:endParaRPr>
          </a:p>
        </p:txBody>
      </p:sp>
      <p:cxnSp>
        <p:nvCxnSpPr>
          <p:cNvPr id="54" name="直線矢印コネクタ 53"/>
          <p:cNvCxnSpPr>
            <a:stCxn id="52" idx="2"/>
          </p:cNvCxnSpPr>
          <p:nvPr/>
        </p:nvCxnSpPr>
        <p:spPr>
          <a:xfrm rot="16200000" flipH="1">
            <a:off x="3033564" y="2106375"/>
            <a:ext cx="372818" cy="56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0800000" flipV="1">
            <a:off x="3395427" y="1617794"/>
            <a:ext cx="443503" cy="108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1"/>
          <p:cNvSpPr>
            <a:spLocks noChangeShapeType="1"/>
          </p:cNvSpPr>
          <p:nvPr/>
        </p:nvSpPr>
        <p:spPr bwMode="auto">
          <a:xfrm>
            <a:off x="2320109" y="4266652"/>
            <a:ext cx="20089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2004269" y="3483471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beat</a:t>
            </a:r>
            <a:endParaRPr lang="en-US" altLang="ja-JP" b="1" baseline="-25000" dirty="0">
              <a:latin typeface="Times New Roman" pitchFamily="18" charset="0"/>
            </a:endParaRPr>
          </a:p>
        </p:txBody>
      </p:sp>
      <p:cxnSp>
        <p:nvCxnSpPr>
          <p:cNvPr id="61" name="直線矢印コネクタ 60"/>
          <p:cNvCxnSpPr>
            <a:stCxn id="60" idx="2"/>
          </p:cNvCxnSpPr>
          <p:nvPr/>
        </p:nvCxnSpPr>
        <p:spPr>
          <a:xfrm rot="16200000" flipH="1">
            <a:off x="2153268" y="3975673"/>
            <a:ext cx="367505" cy="121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2323977" y="4743174"/>
            <a:ext cx="750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200" b="1" i="1" dirty="0" smtClean="0">
                <a:latin typeface="Times New Roman" pitchFamily="18" charset="0"/>
              </a:rPr>
              <a:t>f</a:t>
            </a:r>
            <a:r>
              <a:rPr lang="en-US" altLang="ja-JP" sz="1200" b="1" baseline="-25000" dirty="0" smtClean="0">
                <a:latin typeface="Times New Roman" pitchFamily="18" charset="0"/>
              </a:rPr>
              <a:t>rep</a:t>
            </a:r>
            <a:r>
              <a:rPr lang="en-US" altLang="ja-JP" sz="1200" b="1" dirty="0" smtClean="0">
                <a:latin typeface="Times New Roman" pitchFamily="18" charset="0"/>
              </a:rPr>
              <a:t> - </a:t>
            </a:r>
            <a:r>
              <a:rPr lang="en-US" altLang="ja-JP" sz="1200" b="1" i="1" dirty="0" smtClean="0">
                <a:latin typeface="Times New Roman" pitchFamily="18" charset="0"/>
              </a:rPr>
              <a:t>f</a:t>
            </a:r>
            <a:r>
              <a:rPr lang="en-US" altLang="ja-JP" sz="1200" b="1" baseline="-25000" dirty="0" smtClean="0">
                <a:latin typeface="Times New Roman" pitchFamily="18" charset="0"/>
              </a:rPr>
              <a:t>beat</a:t>
            </a:r>
            <a:endParaRPr lang="en-US" altLang="ja-JP" sz="1200" b="1" baseline="-25000" dirty="0">
              <a:latin typeface="Times New Roman" pitchFamily="18" charset="0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2322768" y="4528838"/>
            <a:ext cx="61759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cxnSp>
        <p:nvCxnSpPr>
          <p:cNvPr id="65" name="直線矢印コネクタ 64"/>
          <p:cNvCxnSpPr/>
          <p:nvPr/>
        </p:nvCxnSpPr>
        <p:spPr>
          <a:xfrm rot="16200000" flipV="1">
            <a:off x="2468241" y="4674310"/>
            <a:ext cx="319720" cy="38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3219050" y="4254944"/>
            <a:ext cx="8669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3431270" y="4181542"/>
            <a:ext cx="481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Times New Roman" pitchFamily="18" charset="0"/>
              </a:rPr>
              <a:t>f</a:t>
            </a:r>
            <a:r>
              <a:rPr lang="en-US" altLang="ja-JP" b="1" baseline="-25000" dirty="0">
                <a:latin typeface="Times New Roman" pitchFamily="18" charset="0"/>
              </a:rPr>
              <a:t>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/>
          <p:cNvSpPr txBox="1">
            <a:spLocks noChangeArrowheads="1"/>
          </p:cNvSpPr>
          <p:nvPr/>
        </p:nvSpPr>
        <p:spPr bwMode="auto">
          <a:xfrm>
            <a:off x="1224242" y="638643"/>
            <a:ext cx="6676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Optical frequency measurement</a:t>
            </a:r>
            <a:endParaRPr lang="ja-JP" alt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Line 13"/>
          <p:cNvSpPr>
            <a:spLocks noChangeShapeType="1"/>
          </p:cNvSpPr>
          <p:nvPr/>
        </p:nvSpPr>
        <p:spPr bwMode="auto">
          <a:xfrm flipV="1">
            <a:off x="689535" y="3055565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516498" y="4028702"/>
            <a:ext cx="4603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i="1">
                <a:latin typeface="Tahoma" pitchFamily="34" charset="0"/>
                <a:cs typeface="Tahoma" pitchFamily="34" charset="0"/>
              </a:rPr>
              <a:t>f</a:t>
            </a:r>
            <a:r>
              <a:rPr lang="en-US" altLang="ja-JP" sz="1400" b="1" baseline="-25000">
                <a:latin typeface="Tahoma" pitchFamily="34" charset="0"/>
                <a:cs typeface="Tahoma" pitchFamily="34" charset="0"/>
              </a:rPr>
              <a:t>ceo</a:t>
            </a:r>
          </a:p>
        </p:txBody>
      </p:sp>
      <p:sp>
        <p:nvSpPr>
          <p:cNvPr id="15365" name="Line 15"/>
          <p:cNvSpPr>
            <a:spLocks noChangeShapeType="1"/>
          </p:cNvSpPr>
          <p:nvPr/>
        </p:nvSpPr>
        <p:spPr bwMode="auto">
          <a:xfrm>
            <a:off x="784785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1145148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>
            <a:off x="1507098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8" name="Line 18"/>
          <p:cNvSpPr>
            <a:spLocks noChangeShapeType="1"/>
          </p:cNvSpPr>
          <p:nvPr/>
        </p:nvSpPr>
        <p:spPr bwMode="auto">
          <a:xfrm>
            <a:off x="1869048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9" name="Line 19"/>
          <p:cNvSpPr>
            <a:spLocks noChangeShapeType="1"/>
          </p:cNvSpPr>
          <p:nvPr/>
        </p:nvSpPr>
        <p:spPr bwMode="auto">
          <a:xfrm>
            <a:off x="2229410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0" name="Line 20"/>
          <p:cNvSpPr>
            <a:spLocks noChangeShapeType="1"/>
          </p:cNvSpPr>
          <p:nvPr/>
        </p:nvSpPr>
        <p:spPr bwMode="auto">
          <a:xfrm>
            <a:off x="2591360" y="3796927"/>
            <a:ext cx="0" cy="2905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2953310" y="3877890"/>
            <a:ext cx="0" cy="209550"/>
          </a:xfrm>
          <a:prstGeom prst="line">
            <a:avLst/>
          </a:prstGeom>
          <a:noFill/>
          <a:ln w="38100">
            <a:solidFill>
              <a:srgbClr val="9F2C03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2" name="Line 22"/>
          <p:cNvSpPr>
            <a:spLocks noChangeShapeType="1"/>
          </p:cNvSpPr>
          <p:nvPr/>
        </p:nvSpPr>
        <p:spPr bwMode="auto">
          <a:xfrm>
            <a:off x="3315260" y="3796927"/>
            <a:ext cx="0" cy="290513"/>
          </a:xfrm>
          <a:prstGeom prst="line">
            <a:avLst/>
          </a:prstGeom>
          <a:noFill/>
          <a:ln w="38100">
            <a:solidFill>
              <a:srgbClr val="C53603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3677210" y="3669927"/>
            <a:ext cx="0" cy="417513"/>
          </a:xfrm>
          <a:prstGeom prst="line">
            <a:avLst/>
          </a:prstGeom>
          <a:noFill/>
          <a:ln w="38100">
            <a:solidFill>
              <a:srgbClr val="F42604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4" name="Line 24"/>
          <p:cNvSpPr>
            <a:spLocks noChangeShapeType="1"/>
          </p:cNvSpPr>
          <p:nvPr/>
        </p:nvSpPr>
        <p:spPr bwMode="auto">
          <a:xfrm>
            <a:off x="4039160" y="3403227"/>
            <a:ext cx="0" cy="684213"/>
          </a:xfrm>
          <a:prstGeom prst="line">
            <a:avLst/>
          </a:prstGeom>
          <a:noFill/>
          <a:ln w="38100">
            <a:solidFill>
              <a:srgbClr val="F42604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5" name="Line 25"/>
          <p:cNvSpPr>
            <a:spLocks noChangeShapeType="1"/>
          </p:cNvSpPr>
          <p:nvPr/>
        </p:nvSpPr>
        <p:spPr bwMode="auto">
          <a:xfrm>
            <a:off x="4401110" y="3033340"/>
            <a:ext cx="0" cy="10541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6" name="Line 26"/>
          <p:cNvSpPr>
            <a:spLocks noChangeShapeType="1"/>
          </p:cNvSpPr>
          <p:nvPr/>
        </p:nvSpPr>
        <p:spPr bwMode="auto">
          <a:xfrm>
            <a:off x="4761473" y="2604715"/>
            <a:ext cx="0" cy="1482725"/>
          </a:xfrm>
          <a:prstGeom prst="line">
            <a:avLst/>
          </a:prstGeom>
          <a:noFill/>
          <a:ln w="38100">
            <a:solidFill>
              <a:srgbClr val="FAAC2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7" name="Line 27"/>
          <p:cNvSpPr>
            <a:spLocks noChangeShapeType="1"/>
          </p:cNvSpPr>
          <p:nvPr/>
        </p:nvSpPr>
        <p:spPr bwMode="auto">
          <a:xfrm>
            <a:off x="5123423" y="2339602"/>
            <a:ext cx="0" cy="1747838"/>
          </a:xfrm>
          <a:prstGeom prst="line">
            <a:avLst/>
          </a:prstGeom>
          <a:noFill/>
          <a:ln w="38100">
            <a:solidFill>
              <a:srgbClr val="F0FB17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8" name="Line 28"/>
          <p:cNvSpPr>
            <a:spLocks noChangeShapeType="1"/>
          </p:cNvSpPr>
          <p:nvPr/>
        </p:nvSpPr>
        <p:spPr bwMode="auto">
          <a:xfrm>
            <a:off x="5485373" y="2245940"/>
            <a:ext cx="0" cy="1841500"/>
          </a:xfrm>
          <a:prstGeom prst="line">
            <a:avLst/>
          </a:prstGeom>
          <a:noFill/>
          <a:ln w="38100">
            <a:solidFill>
              <a:srgbClr val="B0FB1B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9" name="Line 29"/>
          <p:cNvSpPr>
            <a:spLocks noChangeShapeType="1"/>
          </p:cNvSpPr>
          <p:nvPr/>
        </p:nvSpPr>
        <p:spPr bwMode="auto">
          <a:xfrm>
            <a:off x="5845735" y="2338015"/>
            <a:ext cx="0" cy="1749425"/>
          </a:xfrm>
          <a:prstGeom prst="line">
            <a:avLst/>
          </a:prstGeom>
          <a:noFill/>
          <a:ln w="38100">
            <a:solidFill>
              <a:srgbClr val="32F91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0" name="Line 30"/>
          <p:cNvSpPr>
            <a:spLocks noChangeShapeType="1"/>
          </p:cNvSpPr>
          <p:nvPr/>
        </p:nvSpPr>
        <p:spPr bwMode="auto">
          <a:xfrm>
            <a:off x="6207685" y="2580902"/>
            <a:ext cx="0" cy="1506538"/>
          </a:xfrm>
          <a:prstGeom prst="line">
            <a:avLst/>
          </a:prstGeom>
          <a:noFill/>
          <a:ln w="38100">
            <a:solidFill>
              <a:srgbClr val="12F8DD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1" name="Line 31"/>
          <p:cNvSpPr>
            <a:spLocks noChangeShapeType="1"/>
          </p:cNvSpPr>
          <p:nvPr/>
        </p:nvSpPr>
        <p:spPr bwMode="auto">
          <a:xfrm>
            <a:off x="6569635" y="2998415"/>
            <a:ext cx="0" cy="1089025"/>
          </a:xfrm>
          <a:prstGeom prst="line">
            <a:avLst/>
          </a:prstGeom>
          <a:noFill/>
          <a:ln w="38100">
            <a:solidFill>
              <a:srgbClr val="053CEB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2" name="Line 32"/>
          <p:cNvSpPr>
            <a:spLocks noChangeShapeType="1"/>
          </p:cNvSpPr>
          <p:nvPr/>
        </p:nvSpPr>
        <p:spPr bwMode="auto">
          <a:xfrm>
            <a:off x="6929998" y="3344490"/>
            <a:ext cx="0" cy="742950"/>
          </a:xfrm>
          <a:prstGeom prst="line">
            <a:avLst/>
          </a:prstGeom>
          <a:noFill/>
          <a:ln w="38100">
            <a:solidFill>
              <a:srgbClr val="2005C3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3" name="Line 33"/>
          <p:cNvSpPr>
            <a:spLocks noChangeShapeType="1"/>
          </p:cNvSpPr>
          <p:nvPr/>
        </p:nvSpPr>
        <p:spPr bwMode="auto">
          <a:xfrm>
            <a:off x="7291948" y="3600077"/>
            <a:ext cx="0" cy="487363"/>
          </a:xfrm>
          <a:prstGeom prst="line">
            <a:avLst/>
          </a:prstGeom>
          <a:noFill/>
          <a:ln w="38100">
            <a:solidFill>
              <a:srgbClr val="9A02DE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4" name="Line 34"/>
          <p:cNvSpPr>
            <a:spLocks noChangeShapeType="1"/>
          </p:cNvSpPr>
          <p:nvPr/>
        </p:nvSpPr>
        <p:spPr bwMode="auto">
          <a:xfrm>
            <a:off x="7653898" y="3796927"/>
            <a:ext cx="0" cy="290513"/>
          </a:xfrm>
          <a:prstGeom prst="line">
            <a:avLst/>
          </a:prstGeom>
          <a:noFill/>
          <a:ln w="38100">
            <a:solidFill>
              <a:srgbClr val="E606D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5" name="Line 35"/>
          <p:cNvSpPr>
            <a:spLocks noChangeShapeType="1"/>
          </p:cNvSpPr>
          <p:nvPr/>
        </p:nvSpPr>
        <p:spPr bwMode="auto">
          <a:xfrm>
            <a:off x="8015848" y="3889002"/>
            <a:ext cx="0" cy="198438"/>
          </a:xfrm>
          <a:prstGeom prst="line">
            <a:avLst/>
          </a:prstGeom>
          <a:noFill/>
          <a:ln w="38100">
            <a:solidFill>
              <a:srgbClr val="C50372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6" name="Text Box 39"/>
          <p:cNvSpPr txBox="1">
            <a:spLocks noChangeArrowheads="1"/>
          </p:cNvSpPr>
          <p:nvPr/>
        </p:nvSpPr>
        <p:spPr bwMode="auto">
          <a:xfrm>
            <a:off x="4389998" y="2839665"/>
            <a:ext cx="4507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400" b="1" baseline="-12000" dirty="0" smtClean="0">
                <a:latin typeface="Tahoma" pitchFamily="34" charset="0"/>
                <a:cs typeface="Tahoma" pitchFamily="34" charset="0"/>
              </a:rPr>
              <a:t>rep</a:t>
            </a:r>
            <a:endParaRPr lang="en-US" altLang="ja-JP" sz="1400" b="1" baseline="-1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87" name="Line 40"/>
          <p:cNvSpPr>
            <a:spLocks noChangeShapeType="1"/>
          </p:cNvSpPr>
          <p:nvPr/>
        </p:nvSpPr>
        <p:spPr bwMode="auto">
          <a:xfrm>
            <a:off x="4420160" y="3168277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53573" y="4098552"/>
            <a:ext cx="2062208" cy="635000"/>
            <a:chOff x="1766" y="2304"/>
            <a:chExt cx="1407" cy="400"/>
          </a:xfrm>
        </p:grpSpPr>
        <p:sp>
          <p:nvSpPr>
            <p:cNvPr id="15397" name="Text Box 42"/>
            <p:cNvSpPr txBox="1">
              <a:spLocks noChangeArrowheads="1"/>
            </p:cNvSpPr>
            <p:nvPr/>
          </p:nvSpPr>
          <p:spPr bwMode="auto">
            <a:xfrm>
              <a:off x="1766" y="2491"/>
              <a:ext cx="14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ja-JP" sz="1600" b="1" i="1" dirty="0" smtClean="0">
                  <a:latin typeface="Tahoma" pitchFamily="34" charset="0"/>
                  <a:cs typeface="Tahoma" pitchFamily="34" charset="0"/>
                </a:rPr>
                <a:t>N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) = 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25000" dirty="0" smtClean="0">
                  <a:latin typeface="Tahoma" pitchFamily="34" charset="0"/>
                  <a:cs typeface="Tahoma" pitchFamily="34" charset="0"/>
                </a:rPr>
                <a:t>ceo</a:t>
              </a:r>
              <a:r>
                <a:rPr lang="en-US" altLang="ja-JP" sz="16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1600" b="1" dirty="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altLang="ja-JP" sz="1600" b="1" i="1" dirty="0">
                  <a:latin typeface="Tahoma" pitchFamily="34" charset="0"/>
                  <a:cs typeface="Tahoma" pitchFamily="34" charset="0"/>
                </a:rPr>
                <a:t>N</a:t>
              </a:r>
              <a:r>
                <a:rPr lang="ja-JP" altLang="en-US" sz="1600" b="1" dirty="0" smtClean="0">
                  <a:latin typeface="Tahoma" pitchFamily="34" charset="0"/>
                  <a:cs typeface="Tahoma" pitchFamily="34" charset="0"/>
                </a:rPr>
                <a:t>･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600" b="1" baseline="-12000" dirty="0" smtClean="0">
                  <a:latin typeface="Tahoma" pitchFamily="34" charset="0"/>
                  <a:cs typeface="Tahoma" pitchFamily="34" charset="0"/>
                </a:rPr>
                <a:t>rep</a:t>
              </a:r>
              <a:endParaRPr lang="en-US" altLang="ja-JP" sz="1600" b="1" baseline="-1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98" name="Line 43"/>
            <p:cNvSpPr>
              <a:spLocks noChangeShapeType="1"/>
            </p:cNvSpPr>
            <p:nvPr/>
          </p:nvSpPr>
          <p:spPr bwMode="auto">
            <a:xfrm flipH="1">
              <a:off x="2297" y="2304"/>
              <a:ext cx="248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389" name="Line 53"/>
          <p:cNvSpPr>
            <a:spLocks noChangeShapeType="1"/>
          </p:cNvSpPr>
          <p:nvPr/>
        </p:nvSpPr>
        <p:spPr bwMode="auto">
          <a:xfrm flipV="1">
            <a:off x="667310" y="4081090"/>
            <a:ext cx="779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109261" y="1496640"/>
            <a:ext cx="2124111" cy="2563812"/>
            <a:chOff x="4201" y="659"/>
            <a:chExt cx="1450" cy="1615"/>
          </a:xfrm>
        </p:grpSpPr>
        <p:sp>
          <p:nvSpPr>
            <p:cNvPr id="15393" name="Text Box 59"/>
            <p:cNvSpPr txBox="1">
              <a:spLocks noChangeArrowheads="1"/>
            </p:cNvSpPr>
            <p:nvPr/>
          </p:nvSpPr>
          <p:spPr bwMode="auto">
            <a:xfrm>
              <a:off x="4306" y="659"/>
              <a:ext cx="1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400" b="1" dirty="0">
                  <a:latin typeface="Tahoma" pitchFamily="34" charset="0"/>
                  <a:cs typeface="Tahoma" pitchFamily="34" charset="0"/>
                </a:rPr>
                <a:t> = </a:t>
              </a:r>
              <a:r>
                <a:rPr lang="en-US" altLang="ja-JP" sz="14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400" b="1" dirty="0">
                  <a:latin typeface="Tahoma" pitchFamily="34" charset="0"/>
                  <a:cs typeface="Tahoma" pitchFamily="34" charset="0"/>
                </a:rPr>
                <a:t>(0) + </a:t>
              </a:r>
              <a:r>
                <a:rPr lang="en-US" altLang="ja-JP" sz="1400" b="1" i="1" dirty="0">
                  <a:latin typeface="Tahoma" pitchFamily="34" charset="0"/>
                  <a:cs typeface="Tahoma" pitchFamily="34" charset="0"/>
                </a:rPr>
                <a:t>N</a:t>
              </a:r>
              <a:r>
                <a:rPr lang="ja-JP" altLang="en-US" sz="1400" b="1" dirty="0" smtClean="0">
                  <a:latin typeface="Tahoma" pitchFamily="34" charset="0"/>
                  <a:cs typeface="Tahoma" pitchFamily="34" charset="0"/>
                </a:rPr>
                <a:t>･</a:t>
              </a:r>
              <a:r>
                <a:rPr lang="en-US" altLang="ja-JP" sz="1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400" b="1" baseline="-12000" dirty="0" smtClean="0">
                  <a:latin typeface="Tahoma" pitchFamily="34" charset="0"/>
                  <a:cs typeface="Tahoma" pitchFamily="34" charset="0"/>
                </a:rPr>
                <a:t>rep </a:t>
              </a:r>
              <a:r>
                <a:rPr lang="en-US" altLang="ja-JP" sz="1400" b="1" dirty="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altLang="ja-JP" sz="1400" b="1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400" b="1" baseline="-12000" dirty="0" err="1" smtClean="0">
                  <a:latin typeface="Tahoma" pitchFamily="34" charset="0"/>
                  <a:cs typeface="Tahoma" pitchFamily="34" charset="0"/>
                </a:rPr>
                <a:t>b</a:t>
              </a:r>
              <a:endParaRPr lang="en-US" altLang="ja-JP" sz="1400" b="1" baseline="-1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94" name="Line 60"/>
            <p:cNvSpPr>
              <a:spLocks noChangeShapeType="1"/>
            </p:cNvSpPr>
            <p:nvPr/>
          </p:nvSpPr>
          <p:spPr bwMode="auto">
            <a:xfrm flipV="1">
              <a:off x="4390" y="825"/>
              <a:ext cx="0" cy="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95" name="Text Box 61"/>
            <p:cNvSpPr txBox="1">
              <a:spLocks noChangeArrowheads="1"/>
            </p:cNvSpPr>
            <p:nvPr/>
          </p:nvSpPr>
          <p:spPr bwMode="auto">
            <a:xfrm>
              <a:off x="4201" y="1160"/>
              <a:ext cx="2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ja-JP" altLang="en-US" sz="1400" b="1" baseline="-12000" dirty="0" err="1" smtClean="0">
                  <a:latin typeface="Tahoma" pitchFamily="34" charset="0"/>
                  <a:cs typeface="Tahoma" pitchFamily="34" charset="0"/>
                </a:rPr>
                <a:t>ｂ</a:t>
              </a:r>
              <a:endParaRPr lang="ja-JP" altLang="en-US" sz="1400" b="1" baseline="-1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96" name="Line 62"/>
            <p:cNvSpPr>
              <a:spLocks noChangeShapeType="1"/>
            </p:cNvSpPr>
            <p:nvPr/>
          </p:nvSpPr>
          <p:spPr bwMode="auto">
            <a:xfrm>
              <a:off x="4283" y="1387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391" name="Text Box 64"/>
          <p:cNvSpPr txBox="1">
            <a:spLocks noChangeArrowheads="1"/>
          </p:cNvSpPr>
          <p:nvPr/>
        </p:nvSpPr>
        <p:spPr bwMode="auto">
          <a:xfrm>
            <a:off x="4298950" y="4997450"/>
            <a:ext cx="185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3200" b="1"/>
          </a:p>
        </p:txBody>
      </p:sp>
      <p:sp>
        <p:nvSpPr>
          <p:cNvPr id="15392" name="Text Box 65"/>
          <p:cNvSpPr txBox="1">
            <a:spLocks noChangeArrowheads="1"/>
          </p:cNvSpPr>
          <p:nvPr/>
        </p:nvSpPr>
        <p:spPr bwMode="auto">
          <a:xfrm>
            <a:off x="1003432" y="4873159"/>
            <a:ext cx="6936514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/>
              <a:t>The measurement is achieved by counting the</a:t>
            </a:r>
          </a:p>
          <a:p>
            <a:pPr algn="ctr"/>
            <a:r>
              <a:rPr lang="en-US" altLang="ja-JP" sz="2400" b="1" dirty="0" smtClean="0"/>
              <a:t>frequency of the beat note between the comb</a:t>
            </a:r>
          </a:p>
          <a:p>
            <a:pPr algn="ctr"/>
            <a:r>
              <a:rPr lang="en-US" altLang="ja-JP" sz="2400" b="1" dirty="0" smtClean="0"/>
              <a:t>stabilized to a reference microwave and a</a:t>
            </a:r>
          </a:p>
          <a:p>
            <a:pPr algn="ctr"/>
            <a:r>
              <a:rPr lang="en-US" altLang="ja-JP" sz="2400" b="1" dirty="0" smtClean="0"/>
              <a:t> measured laser.</a:t>
            </a:r>
            <a:endParaRPr lang="ja-JP" altLang="en-US" sz="2400" b="1" baseline="-1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095375"/>
            <a:ext cx="6376988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6046725" y="2601913"/>
            <a:ext cx="298030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24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We have obtained</a:t>
            </a:r>
          </a:p>
          <a:p>
            <a:pPr algn="ctr">
              <a:buClr>
                <a:schemeClr val="hlink"/>
              </a:buClr>
            </a:pPr>
            <a:r>
              <a:rPr lang="en-US" altLang="ja-JP" sz="24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sufficiently high S/N</a:t>
            </a:r>
          </a:p>
          <a:p>
            <a:pPr algn="ctr">
              <a:buClr>
                <a:schemeClr val="hlink"/>
              </a:buClr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with a 578 nm laser: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35dB</a:t>
            </a:r>
          </a:p>
          <a:p>
            <a:pPr algn="ctr">
              <a:buClr>
                <a:schemeClr val="hlink"/>
              </a:buClr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with a 633 </a:t>
            </a:r>
            <a:r>
              <a:rPr lang="en-US" altLang="ja-JP" dirty="0">
                <a:latin typeface="Tahoma" pitchFamily="34" charset="0"/>
                <a:cs typeface="Tahoma" pitchFamily="34" charset="0"/>
              </a:rPr>
              <a:t>nm laser: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35dB</a:t>
            </a:r>
            <a:endParaRPr lang="en-US" altLang="ja-JP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Clr>
                <a:schemeClr val="hlink"/>
              </a:buClr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with a 778 </a:t>
            </a:r>
            <a:r>
              <a:rPr lang="en-US" altLang="ja-JP" dirty="0">
                <a:latin typeface="Tahoma" pitchFamily="34" charset="0"/>
                <a:cs typeface="Tahoma" pitchFamily="34" charset="0"/>
              </a:rPr>
              <a:t>nm laser: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35dB</a:t>
            </a:r>
            <a:endParaRPr lang="en-US" altLang="ja-JP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Clr>
                <a:schemeClr val="hlink"/>
              </a:buClr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with a 1064 </a:t>
            </a:r>
            <a:r>
              <a:rPr lang="en-US" altLang="ja-JP" dirty="0">
                <a:latin typeface="Tahoma" pitchFamily="34" charset="0"/>
                <a:cs typeface="Tahoma" pitchFamily="34" charset="0"/>
              </a:rPr>
              <a:t>nm laser: </a:t>
            </a:r>
            <a:r>
              <a:rPr lang="en-US" altLang="ja-JP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35dB</a:t>
            </a:r>
            <a:endParaRPr lang="en-US" altLang="ja-JP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Clr>
                <a:schemeClr val="hlink"/>
              </a:buClr>
            </a:pP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with a 1542 </a:t>
            </a:r>
            <a:r>
              <a:rPr lang="en-US" altLang="ja-JP" dirty="0">
                <a:latin typeface="Tahoma" pitchFamily="34" charset="0"/>
                <a:cs typeface="Tahoma" pitchFamily="34" charset="0"/>
              </a:rPr>
              <a:t>nm laser: </a:t>
            </a:r>
            <a:r>
              <a:rPr lang="en-US" altLang="ja-JP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40dB</a:t>
            </a:r>
          </a:p>
          <a:p>
            <a:pPr algn="ctr">
              <a:buClr>
                <a:schemeClr val="hlink"/>
              </a:buClr>
            </a:pPr>
            <a:r>
              <a:rPr lang="ja-JP" altLang="en-US" dirty="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dirty="0">
                <a:latin typeface="Tahoma" pitchFamily="34" charset="0"/>
                <a:cs typeface="Tahoma" pitchFamily="34" charset="0"/>
              </a:rPr>
              <a:t>300 kHz RBW</a:t>
            </a:r>
            <a:r>
              <a:rPr lang="ja-JP" altLang="en-US" dirty="0">
                <a:latin typeface="Tahoma" pitchFamily="34" charset="0"/>
                <a:cs typeface="Tahoma" pitchFamily="34" charset="0"/>
              </a:rPr>
              <a:t>）</a:t>
            </a:r>
            <a:endParaRPr lang="en-US" altLang="ja-JP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Tahoma" pitchFamily="34" charset="0"/>
                <a:cs typeface="Tahoma" pitchFamily="34" charset="0"/>
              </a:rPr>
              <a:t>Beat note between a CW laser and a comb</a:t>
            </a:r>
            <a:endParaRPr lang="en-US" altLang="ja-JP" sz="3200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800100" y="1379538"/>
            <a:ext cx="535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Ex. Beat note between a 633 </a:t>
            </a:r>
            <a:r>
              <a:rPr lang="en-US" altLang="ja-JP" sz="1600" dirty="0">
                <a:latin typeface="Tahoma" pitchFamily="34" charset="0"/>
                <a:cs typeface="Tahoma" pitchFamily="34" charset="0"/>
              </a:rPr>
              <a:t>nm </a:t>
            </a:r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HeNe laser and a comb</a:t>
            </a:r>
            <a:endParaRPr lang="en-US" altLang="ja-JP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67323" y="270080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beat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117992" y="2700809"/>
            <a:ext cx="105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rep</a:t>
            </a:r>
            <a:r>
              <a:rPr lang="en-US" altLang="ja-JP" b="1" i="1" dirty="0" smtClean="0">
                <a:latin typeface="Times New Roman" pitchFamily="18" charset="0"/>
              </a:rPr>
              <a:t> </a:t>
            </a:r>
            <a:r>
              <a:rPr lang="en-US" altLang="ja-JP" b="1" dirty="0" smtClean="0">
                <a:latin typeface="Times New Roman" pitchFamily="18" charset="0"/>
              </a:rPr>
              <a:t>-</a:t>
            </a:r>
            <a:r>
              <a:rPr lang="en-US" altLang="ja-JP" b="1" i="1" dirty="0" smtClean="0">
                <a:latin typeface="Times New Roman" pitchFamily="18" charset="0"/>
              </a:rPr>
              <a:t> f</a:t>
            </a:r>
            <a:r>
              <a:rPr lang="en-US" altLang="ja-JP" b="1" baseline="-25000" dirty="0" smtClean="0">
                <a:latin typeface="Times New Roman" pitchFamily="18" charset="0"/>
              </a:rPr>
              <a:t>beat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80166" y="1831170"/>
            <a:ext cx="4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latin typeface="Times New Roman" pitchFamily="18" charset="0"/>
              </a:rPr>
              <a:t>f</a:t>
            </a:r>
            <a:r>
              <a:rPr lang="en-US" altLang="ja-JP" b="1" baseline="-25000" dirty="0" smtClean="0">
                <a:latin typeface="Times New Roman" pitchFamily="18" charset="0"/>
              </a:rPr>
              <a:t>rep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84745" y="25279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Fiber-based frequency combs</a:t>
            </a:r>
            <a:endParaRPr lang="en-US" altLang="ja-JP" sz="4400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3"/>
          <p:cNvGraphicFramePr>
            <a:graphicFrameLocks noChangeAspect="1"/>
          </p:cNvGraphicFramePr>
          <p:nvPr/>
        </p:nvGraphicFramePr>
        <p:xfrm>
          <a:off x="439738" y="4006850"/>
          <a:ext cx="5102225" cy="2074863"/>
        </p:xfrm>
        <a:graphic>
          <a:graphicData uri="http://schemas.openxmlformats.org/presentationml/2006/ole">
            <p:oleObj spid="_x0000_s50178" name="ｸﾞﾗﾌ" r:id="rId3" imgW="3108960" imgH="2436480" progId="Origin50.Graph">
              <p:embed/>
            </p:oleObj>
          </a:graphicData>
        </a:graphic>
      </p:graphicFrame>
      <p:graphicFrame>
        <p:nvGraphicFramePr>
          <p:cNvPr id="1027" name="Object 72"/>
          <p:cNvGraphicFramePr>
            <a:graphicFrameLocks noChangeAspect="1"/>
          </p:cNvGraphicFramePr>
          <p:nvPr/>
        </p:nvGraphicFramePr>
        <p:xfrm>
          <a:off x="-149225" y="4013200"/>
          <a:ext cx="5700713" cy="2330450"/>
        </p:xfrm>
        <a:graphic>
          <a:graphicData uri="http://schemas.openxmlformats.org/presentationml/2006/ole">
            <p:oleObj spid="_x0000_s50179" name="ｸﾞﾗﾌ" r:id="rId4" imgW="3381120" imgH="2806560" progId="Origin50.Graph">
              <p:embed/>
            </p:oleObj>
          </a:graphicData>
        </a:graphic>
      </p:graphicFrame>
      <p:pic>
        <p:nvPicPr>
          <p:cNvPr id="1028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075" y="3927475"/>
            <a:ext cx="38544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35"/>
          <p:cNvSpPr>
            <a:spLocks noChangeArrowheads="1"/>
          </p:cNvSpPr>
          <p:nvPr/>
        </p:nvSpPr>
        <p:spPr bwMode="auto">
          <a:xfrm>
            <a:off x="209550" y="4784725"/>
            <a:ext cx="149225" cy="68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38150"/>
            <a:ext cx="8677275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Tahoma" pitchFamily="34" charset="0"/>
                <a:cs typeface="Tahoma" pitchFamily="34" charset="0"/>
              </a:rPr>
              <a:t>Two types of comb</a:t>
            </a:r>
            <a:br>
              <a:rPr lang="en-US" altLang="ja-JP" sz="3200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Ti:sapphire based comb </a:t>
            </a:r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en-US" altLang="ja-JP" sz="20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Fiber-based comb</a:t>
            </a:r>
            <a:endParaRPr lang="ja-JP" altLang="en-US" sz="20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2" name="Text Box 28"/>
          <p:cNvSpPr txBox="1">
            <a:spLocks noChangeArrowheads="1"/>
          </p:cNvSpPr>
          <p:nvPr/>
        </p:nvSpPr>
        <p:spPr bwMode="auto">
          <a:xfrm>
            <a:off x="3519488" y="3262313"/>
            <a:ext cx="4779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Er:fiber laser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+ Highly Nonlinear Fiber (HNLF)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(1000 – 2000 nm)</a:t>
            </a:r>
          </a:p>
        </p:txBody>
      </p: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752475" y="3679825"/>
            <a:ext cx="2778125" cy="1143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38"/>
          <p:cNvSpPr>
            <a:spLocks noChangeArrowheads="1"/>
          </p:cNvSpPr>
          <p:nvPr/>
        </p:nvSpPr>
        <p:spPr bwMode="auto">
          <a:xfrm>
            <a:off x="3463925" y="3676650"/>
            <a:ext cx="920750" cy="114300"/>
          </a:xfrm>
          <a:prstGeom prst="rect">
            <a:avLst/>
          </a:prstGeom>
          <a:gradFill rotWithShape="1">
            <a:gsLst>
              <a:gs pos="0">
                <a:srgbClr val="C40878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AutoShape 39"/>
          <p:cNvSpPr>
            <a:spLocks noChangeArrowheads="1"/>
          </p:cNvSpPr>
          <p:nvPr/>
        </p:nvSpPr>
        <p:spPr bwMode="auto">
          <a:xfrm rot="5400000">
            <a:off x="8077200" y="3552826"/>
            <a:ext cx="219075" cy="361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Text Box 40"/>
          <p:cNvSpPr txBox="1">
            <a:spLocks noChangeArrowheads="1"/>
          </p:cNvSpPr>
          <p:nvPr/>
        </p:nvSpPr>
        <p:spPr bwMode="auto">
          <a:xfrm>
            <a:off x="6838950" y="3789363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latin typeface="+mn-lt"/>
                <a:ea typeface="ＭＳ Ｐゴシック" pitchFamily="50" charset="-128"/>
              </a:rPr>
              <a:t>Wavelength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4384675" y="3671888"/>
            <a:ext cx="3625850" cy="114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Text Box 49"/>
          <p:cNvSpPr txBox="1">
            <a:spLocks noChangeArrowheads="1"/>
          </p:cNvSpPr>
          <p:nvPr/>
        </p:nvSpPr>
        <p:spPr bwMode="auto">
          <a:xfrm>
            <a:off x="577850" y="6229350"/>
            <a:ext cx="486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Ti:sapphire laser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+ Photonic Crystal Fiber (PCF)</a:t>
            </a:r>
            <a:r>
              <a:rPr lang="ja-JP" altLang="en-US" sz="1200" b="1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200" b="1" dirty="0">
                <a:latin typeface="+mn-lt"/>
                <a:ea typeface="ＭＳ Ｐゴシック" pitchFamily="50" charset="-128"/>
              </a:rPr>
              <a:t>(500 – 1100 nm)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2871788" y="5929313"/>
            <a:ext cx="211137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800</a:t>
            </a:r>
            <a:endParaRPr lang="ja-JP" altLang="ja-JP"/>
          </a:p>
        </p:txBody>
      </p:sp>
      <p:sp>
        <p:nvSpPr>
          <p:cNvPr id="1039" name="Rectangle 54"/>
          <p:cNvSpPr>
            <a:spLocks noChangeArrowheads="1"/>
          </p:cNvSpPr>
          <p:nvPr/>
        </p:nvSpPr>
        <p:spPr bwMode="auto">
          <a:xfrm>
            <a:off x="1976438" y="5929313"/>
            <a:ext cx="211137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600</a:t>
            </a:r>
            <a:endParaRPr lang="ja-JP" altLang="ja-JP"/>
          </a:p>
        </p:txBody>
      </p:sp>
      <p:sp>
        <p:nvSpPr>
          <p:cNvPr id="1040" name="Rectangle 57"/>
          <p:cNvSpPr>
            <a:spLocks noChangeArrowheads="1"/>
          </p:cNvSpPr>
          <p:nvPr/>
        </p:nvSpPr>
        <p:spPr bwMode="auto">
          <a:xfrm>
            <a:off x="1076325" y="5929313"/>
            <a:ext cx="211138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400</a:t>
            </a:r>
            <a:endParaRPr lang="ja-JP" altLang="ja-JP"/>
          </a:p>
        </p:txBody>
      </p:sp>
      <p:sp>
        <p:nvSpPr>
          <p:cNvPr id="1041" name="Rectangle 60"/>
          <p:cNvSpPr>
            <a:spLocks noChangeArrowheads="1"/>
          </p:cNvSpPr>
          <p:nvPr/>
        </p:nvSpPr>
        <p:spPr bwMode="auto">
          <a:xfrm>
            <a:off x="4630738" y="5935663"/>
            <a:ext cx="427037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1200</a:t>
            </a:r>
            <a:endParaRPr lang="ja-JP" altLang="ja-JP"/>
          </a:p>
        </p:txBody>
      </p:sp>
      <p:sp>
        <p:nvSpPr>
          <p:cNvPr id="1042" name="Rectangle 63"/>
          <p:cNvSpPr>
            <a:spLocks noChangeArrowheads="1"/>
          </p:cNvSpPr>
          <p:nvPr/>
        </p:nvSpPr>
        <p:spPr bwMode="auto">
          <a:xfrm>
            <a:off x="3736975" y="5935663"/>
            <a:ext cx="427038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ja-JP" sz="1000">
                <a:solidFill>
                  <a:srgbClr val="000000"/>
                </a:solidFill>
              </a:rPr>
              <a:t>1000</a:t>
            </a:r>
            <a:endParaRPr lang="ja-JP" altLang="ja-JP"/>
          </a:p>
        </p:txBody>
      </p:sp>
      <p:sp>
        <p:nvSpPr>
          <p:cNvPr id="1043" name="スライド番号プレースホルダ 19"/>
          <p:cNvSpPr>
            <a:spLocks noGrp="1"/>
          </p:cNvSpPr>
          <p:nvPr>
            <p:ph type="sldNum" sz="quarter" idx="10"/>
          </p:nvPr>
        </p:nvSpPr>
        <p:spPr>
          <a:xfrm>
            <a:off x="7010400" y="6575425"/>
            <a:ext cx="2133600" cy="282575"/>
          </a:xfrm>
          <a:noFill/>
        </p:spPr>
        <p:txBody>
          <a:bodyPr/>
          <a:lstStyle/>
          <a:p>
            <a:fld id="{D971A5DF-F288-47CB-BD96-DA3C30BC9833}" type="slidenum">
              <a:rPr lang="en-US" altLang="ja-JP" smtClean="0">
                <a:ea typeface="ＭＳ Ｐゴシック" charset="-128"/>
              </a:rPr>
              <a:pPr/>
              <a:t>25</a:t>
            </a:fld>
            <a:endParaRPr lang="en-US" altLang="ja-JP" smtClean="0">
              <a:ea typeface="ＭＳ Ｐゴシック" charset="-128"/>
            </a:endParaRPr>
          </a:p>
        </p:txBody>
      </p:sp>
      <p:pic>
        <p:nvPicPr>
          <p:cNvPr id="104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8350" y="1384300"/>
            <a:ext cx="5016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22288"/>
            <a:ext cx="6219825" cy="70485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Which comb do you prefer?</a:t>
            </a:r>
            <a:endParaRPr lang="ja-JP" altLang="en-US" sz="360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Rectangle 76"/>
          <p:cNvSpPr>
            <a:spLocks noChangeArrowheads="1"/>
          </p:cNvSpPr>
          <p:nvPr/>
        </p:nvSpPr>
        <p:spPr bwMode="auto">
          <a:xfrm>
            <a:off x="468313" y="1412875"/>
            <a:ext cx="7991475" cy="17764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44" name="Rectangle 77"/>
          <p:cNvSpPr>
            <a:spLocks noChangeArrowheads="1"/>
          </p:cNvSpPr>
          <p:nvPr/>
        </p:nvSpPr>
        <p:spPr bwMode="auto">
          <a:xfrm>
            <a:off x="468313" y="3530600"/>
            <a:ext cx="7931150" cy="1820863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201" name="Rectangle 78"/>
          <p:cNvSpPr>
            <a:spLocks noChangeArrowheads="1"/>
          </p:cNvSpPr>
          <p:nvPr/>
        </p:nvSpPr>
        <p:spPr bwMode="auto">
          <a:xfrm>
            <a:off x="395288" y="1341438"/>
            <a:ext cx="7993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2" name="Text Box 79"/>
          <p:cNvSpPr txBox="1">
            <a:spLocks noChangeArrowheads="1"/>
          </p:cNvSpPr>
          <p:nvPr/>
        </p:nvSpPr>
        <p:spPr bwMode="auto">
          <a:xfrm>
            <a:off x="395288" y="134143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sz="2800"/>
              <a:t>Ti:sapphire based frequency comb</a:t>
            </a:r>
            <a:r>
              <a:rPr lang="ja-JP" altLang="en-US"/>
              <a:t>　</a:t>
            </a:r>
          </a:p>
        </p:txBody>
      </p:sp>
      <p:sp>
        <p:nvSpPr>
          <p:cNvPr id="8203" name="Text Box 82"/>
          <p:cNvSpPr txBox="1">
            <a:spLocks noChangeArrowheads="1"/>
          </p:cNvSpPr>
          <p:nvPr/>
        </p:nvSpPr>
        <p:spPr bwMode="auto">
          <a:xfrm>
            <a:off x="468313" y="3530600"/>
            <a:ext cx="49958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sz="2800"/>
              <a:t>Fiber based frequency comb</a:t>
            </a:r>
            <a:endParaRPr lang="ja-JP" altLang="en-US" sz="2800"/>
          </a:p>
        </p:txBody>
      </p:sp>
      <p:sp>
        <p:nvSpPr>
          <p:cNvPr id="8204" name="テキスト ボックス 10"/>
          <p:cNvSpPr txBox="1">
            <a:spLocks noChangeArrowheads="1"/>
          </p:cNvSpPr>
          <p:nvPr/>
        </p:nvSpPr>
        <p:spPr bwMode="auto">
          <a:xfrm>
            <a:off x="1247775" y="2147888"/>
            <a:ext cx="4848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altLang="ja-JP"/>
              <a:t>Need frequent alignments and cleaning</a:t>
            </a:r>
            <a:endParaRPr lang="ja-JP" altLang="en-US"/>
          </a:p>
          <a:p>
            <a:pPr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altLang="ja-JP"/>
              <a:t>Difficult to operate for long period of time</a:t>
            </a:r>
            <a:endParaRPr lang="ja-JP" altLang="en-US"/>
          </a:p>
          <a:p>
            <a:pPr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altLang="ja-JP"/>
              <a:t>Need bulky and expensive solid state laser</a:t>
            </a:r>
            <a:endParaRPr lang="ja-JP" altLang="en-US"/>
          </a:p>
        </p:txBody>
      </p:sp>
      <p:sp>
        <p:nvSpPr>
          <p:cNvPr id="8205" name="テキスト ボックス 11"/>
          <p:cNvSpPr txBox="1">
            <a:spLocks noChangeArrowheads="1"/>
          </p:cNvSpPr>
          <p:nvPr/>
        </p:nvSpPr>
        <p:spPr bwMode="auto">
          <a:xfrm>
            <a:off x="1265238" y="4022725"/>
            <a:ext cx="6078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/>
              <a:t>Not need alignments and cleaning</a:t>
            </a:r>
            <a:endParaRPr lang="ja-JP" altLang="en-US">
              <a:latin typeface="ＭＳ Ｐゴシック" charset="-128"/>
            </a:endParaRPr>
          </a:p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/>
              <a:t>Possible to operate for long period of time (over 1 week)</a:t>
            </a:r>
          </a:p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/>
              <a:t>Compact and cheap pump laser</a:t>
            </a:r>
            <a:endParaRPr lang="ja-JP" altLang="en-US"/>
          </a:p>
        </p:txBody>
      </p:sp>
      <p:sp>
        <p:nvSpPr>
          <p:cNvPr id="8206" name="テキスト ボックス 12"/>
          <p:cNvSpPr txBox="1">
            <a:spLocks noChangeArrowheads="1"/>
          </p:cNvSpPr>
          <p:nvPr/>
        </p:nvSpPr>
        <p:spPr bwMode="auto">
          <a:xfrm>
            <a:off x="1247775" y="1871663"/>
            <a:ext cx="3385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dirty="0" smtClean="0"/>
              <a:t>Short wavelength, high power</a:t>
            </a:r>
            <a:endParaRPr lang="ja-JP" altLang="en-US" dirty="0"/>
          </a:p>
        </p:txBody>
      </p:sp>
      <p:sp>
        <p:nvSpPr>
          <p:cNvPr id="4108" name="テキスト ボックス 14"/>
          <p:cNvSpPr txBox="1">
            <a:spLocks noChangeArrowheads="1"/>
          </p:cNvSpPr>
          <p:nvPr/>
        </p:nvSpPr>
        <p:spPr bwMode="auto">
          <a:xfrm>
            <a:off x="1251238" y="5559150"/>
            <a:ext cx="6735762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dirty="0"/>
              <a:t>Fiber based frequency comb is better in most </a:t>
            </a:r>
            <a:r>
              <a:rPr lang="en-US" altLang="ja-JP" sz="2000" dirty="0" smtClean="0"/>
              <a:t>applications</a:t>
            </a:r>
            <a:endParaRPr lang="en-US" altLang="ja-JP" sz="2000" dirty="0"/>
          </a:p>
          <a:p>
            <a:pPr algn="ctr">
              <a:defRPr/>
            </a:pPr>
            <a:r>
              <a:rPr lang="en-US" altLang="ja-JP" sz="2000" dirty="0" smtClean="0"/>
              <a:t>unless you do not want to use an UV comb.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87200" y="1965663"/>
            <a:ext cx="8776800" cy="3405538"/>
          </a:xfrm>
          <a:prstGeom prst="rect">
            <a:avLst/>
          </a:prstGeom>
          <a:solidFill>
            <a:srgbClr val="F4AAE4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142875" y="1997075"/>
            <a:ext cx="888682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Tahoma" pitchFamily="34" charset="0"/>
              </a:rPr>
              <a:t>1. Optical frequency measurement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sz="1400" dirty="0">
                <a:latin typeface="Tahoma" pitchFamily="34" charset="0"/>
              </a:rPr>
              <a:t>(A.Onae, et al. Opt. Comm. </a:t>
            </a:r>
            <a:r>
              <a:rPr lang="nb-NO" altLang="ja-JP" sz="1400" b="1" dirty="0">
                <a:latin typeface="Tahoma" pitchFamily="34" charset="0"/>
              </a:rPr>
              <a:t>183</a:t>
            </a:r>
            <a:r>
              <a:rPr lang="nb-NO" altLang="ja-JP" sz="1400" dirty="0">
                <a:latin typeface="Tahoma" pitchFamily="34" charset="0"/>
              </a:rPr>
              <a:t>, 181, 2000)</a:t>
            </a:r>
          </a:p>
          <a:p>
            <a:r>
              <a:rPr lang="nb-NO" altLang="ja-JP" dirty="0">
                <a:latin typeface="Tahoma" pitchFamily="34" charset="0"/>
              </a:rPr>
              <a:t>2. Observation of </a:t>
            </a:r>
            <a:r>
              <a:rPr lang="en-US" altLang="ja-JP" dirty="0">
                <a:latin typeface="Tahoma" pitchFamily="34" charset="0"/>
              </a:rPr>
              <a:t>Carrier Envelope Offset beat </a:t>
            </a:r>
            <a:r>
              <a:rPr lang="en-US" altLang="ja-JP" sz="1400" dirty="0">
                <a:latin typeface="Tahoma" pitchFamily="34" charset="0"/>
              </a:rPr>
              <a:t>(F. </a:t>
            </a:r>
            <a:r>
              <a:rPr lang="en-US" altLang="ja-JP" sz="1400" dirty="0" err="1">
                <a:latin typeface="Tahoma" pitchFamily="34" charset="0"/>
              </a:rPr>
              <a:t>Tauser</a:t>
            </a:r>
            <a:r>
              <a:rPr lang="en-US" altLang="ja-JP" sz="1400" dirty="0">
                <a:latin typeface="Tahoma" pitchFamily="34" charset="0"/>
              </a:rPr>
              <a:t> et al. Opt. Exp. </a:t>
            </a:r>
            <a:r>
              <a:rPr lang="en-US" altLang="ja-JP" sz="1400" b="1" dirty="0">
                <a:latin typeface="Tahoma" pitchFamily="34" charset="0"/>
              </a:rPr>
              <a:t>11</a:t>
            </a:r>
            <a:r>
              <a:rPr lang="en-US" altLang="ja-JP" sz="1400" dirty="0">
                <a:latin typeface="Tahoma" pitchFamily="34" charset="0"/>
              </a:rPr>
              <a:t>, 594, 2003)</a:t>
            </a:r>
          </a:p>
          <a:p>
            <a:r>
              <a:rPr lang="en-US" altLang="ja-JP" dirty="0">
                <a:latin typeface="Tahoma" pitchFamily="34" charset="0"/>
              </a:rPr>
              <a:t>3. CEO observation using </a:t>
            </a:r>
            <a:r>
              <a:rPr lang="nb-NO" altLang="ja-JP" dirty="0">
                <a:latin typeface="Tahoma" pitchFamily="34" charset="0"/>
              </a:rPr>
              <a:t>2 </a:t>
            </a:r>
            <a:r>
              <a:rPr lang="nb-NO" altLang="ja-JP" i="1" dirty="0">
                <a:latin typeface="Tahoma" pitchFamily="34" charset="0"/>
              </a:rPr>
              <a:t>f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dirty="0">
                <a:latin typeface="Tahoma" pitchFamily="34" charset="0"/>
              </a:rPr>
              <a:t>to3 </a:t>
            </a:r>
            <a:r>
              <a:rPr lang="nb-NO" altLang="ja-JP" i="1" dirty="0">
                <a:latin typeface="Tahoma" pitchFamily="34" charset="0"/>
              </a:rPr>
              <a:t>f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dirty="0">
                <a:latin typeface="Tahoma" pitchFamily="34" charset="0"/>
              </a:rPr>
              <a:t>interferometer </a:t>
            </a:r>
            <a:r>
              <a:rPr lang="ja-JP" altLang="nb-NO" sz="1400" dirty="0">
                <a:latin typeface="Tahoma" pitchFamily="34" charset="0"/>
              </a:rPr>
              <a:t>（</a:t>
            </a:r>
            <a:r>
              <a:rPr lang="nb-NO" altLang="ja-JP" sz="1400" dirty="0">
                <a:latin typeface="Tahoma" pitchFamily="34" charset="0"/>
              </a:rPr>
              <a:t>F.-L. Hong, et al. Opt. Lett. </a:t>
            </a:r>
            <a:r>
              <a:rPr lang="nb-NO" altLang="ja-JP" sz="1400" b="1" dirty="0">
                <a:latin typeface="Tahoma" pitchFamily="34" charset="0"/>
              </a:rPr>
              <a:t>28</a:t>
            </a:r>
            <a:r>
              <a:rPr lang="nb-NO" altLang="ja-JP" sz="1400" dirty="0">
                <a:latin typeface="Tahoma" pitchFamily="34" charset="0"/>
              </a:rPr>
              <a:t>, 1516, 2003)</a:t>
            </a:r>
          </a:p>
          <a:p>
            <a:r>
              <a:rPr lang="nb-NO" altLang="ja-JP" dirty="0">
                <a:latin typeface="Tahoma" pitchFamily="34" charset="0"/>
              </a:rPr>
              <a:t>4. Phase locking of CEO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sz="1400" dirty="0">
                <a:latin typeface="Tahoma" pitchFamily="34" charset="0"/>
              </a:rPr>
              <a:t>(B. Washburn, et al. Opt. Lett. </a:t>
            </a:r>
            <a:r>
              <a:rPr lang="nb-NO" altLang="ja-JP" sz="1400" b="1" dirty="0">
                <a:latin typeface="Tahoma" pitchFamily="34" charset="0"/>
              </a:rPr>
              <a:t>29</a:t>
            </a:r>
            <a:r>
              <a:rPr lang="nb-NO" altLang="ja-JP" sz="1400" dirty="0">
                <a:latin typeface="Tahoma" pitchFamily="34" charset="0"/>
              </a:rPr>
              <a:t>, 250, 2004)</a:t>
            </a:r>
          </a:p>
          <a:p>
            <a:r>
              <a:rPr lang="nb-NO" altLang="ja-JP" dirty="0">
                <a:latin typeface="Tahoma" pitchFamily="34" charset="0"/>
              </a:rPr>
              <a:t>5. Absolute frequency measurement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sz="1400" dirty="0">
                <a:latin typeface="Tahoma" pitchFamily="34" charset="0"/>
              </a:rPr>
              <a:t>(T. Schibli, et al. Opt. Lett. </a:t>
            </a:r>
            <a:r>
              <a:rPr lang="nb-NO" altLang="ja-JP" sz="1400" b="1" dirty="0">
                <a:latin typeface="Tahoma" pitchFamily="34" charset="0"/>
              </a:rPr>
              <a:t>29</a:t>
            </a:r>
            <a:r>
              <a:rPr lang="nb-NO" altLang="ja-JP" sz="1400" dirty="0">
                <a:latin typeface="Tahoma" pitchFamily="34" charset="0"/>
              </a:rPr>
              <a:t>, 2467, 2004)</a:t>
            </a:r>
          </a:p>
          <a:p>
            <a:r>
              <a:rPr lang="nb-NO" altLang="ja-JP" dirty="0">
                <a:latin typeface="Tahoma" pitchFamily="34" charset="0"/>
              </a:rPr>
              <a:t>6. Two branch system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sz="1400" dirty="0">
                <a:latin typeface="Tahoma" pitchFamily="34" charset="0"/>
              </a:rPr>
              <a:t>(F. Adlar, et al. Opt. Exp. </a:t>
            </a:r>
            <a:r>
              <a:rPr lang="nb-NO" altLang="ja-JP" sz="1400" b="1" dirty="0">
                <a:latin typeface="Tahoma" pitchFamily="34" charset="0"/>
              </a:rPr>
              <a:t>12</a:t>
            </a:r>
            <a:r>
              <a:rPr lang="nb-NO" altLang="ja-JP" sz="1400" dirty="0">
                <a:latin typeface="Tahoma" pitchFamily="34" charset="0"/>
              </a:rPr>
              <a:t>, 5872, 2004)</a:t>
            </a:r>
          </a:p>
          <a:p>
            <a:r>
              <a:rPr lang="nb-NO" altLang="ja-JP" dirty="0">
                <a:latin typeface="Tahoma" pitchFamily="34" charset="0"/>
              </a:rPr>
              <a:t>7. Comparison between two fiber based combs </a:t>
            </a:r>
            <a:r>
              <a:rPr lang="nb-NO" altLang="ja-JP" sz="1400" dirty="0">
                <a:latin typeface="Tahoma" pitchFamily="34" charset="0"/>
              </a:rPr>
              <a:t>(P. Kubina, et al. Opt. Exp. </a:t>
            </a:r>
            <a:r>
              <a:rPr lang="nb-NO" altLang="ja-JP" sz="1400" b="1" dirty="0">
                <a:latin typeface="Tahoma" pitchFamily="34" charset="0"/>
              </a:rPr>
              <a:t>13</a:t>
            </a:r>
            <a:r>
              <a:rPr lang="nb-NO" altLang="ja-JP" sz="1400" dirty="0">
                <a:latin typeface="Tahoma" pitchFamily="34" charset="0"/>
              </a:rPr>
              <a:t>, 904-909 2005)</a:t>
            </a:r>
          </a:p>
          <a:p>
            <a:r>
              <a:rPr lang="nb-NO" altLang="ja-JP" dirty="0">
                <a:solidFill>
                  <a:srgbClr val="000000"/>
                </a:solidFill>
                <a:latin typeface="Tahoma" pitchFamily="34" charset="0"/>
              </a:rPr>
              <a:t>8. Long term measurement over a week</a:t>
            </a:r>
            <a:r>
              <a:rPr lang="ja-JP" altLang="nb-NO" dirty="0">
                <a:latin typeface="Tahoma" pitchFamily="34" charset="0"/>
              </a:rPr>
              <a:t> </a:t>
            </a:r>
            <a:r>
              <a:rPr lang="nb-NO" altLang="ja-JP" sz="1400" dirty="0">
                <a:latin typeface="Tahoma" pitchFamily="34" charset="0"/>
              </a:rPr>
              <a:t>(</a:t>
            </a:r>
            <a:r>
              <a:rPr lang="en-US" altLang="ja-JP" sz="1400" dirty="0">
                <a:latin typeface="Tahoma" pitchFamily="34" charset="0"/>
              </a:rPr>
              <a:t>H. Inaba et al. Opt. Exp. </a:t>
            </a:r>
            <a:r>
              <a:rPr lang="en-US" altLang="ja-JP" sz="1400" b="1" dirty="0">
                <a:latin typeface="Tahoma" pitchFamily="34" charset="0"/>
              </a:rPr>
              <a:t>14</a:t>
            </a:r>
            <a:r>
              <a:rPr lang="en-US" altLang="ja-JP" sz="1400" dirty="0">
                <a:latin typeface="Tahoma" pitchFamily="34" charset="0"/>
              </a:rPr>
              <a:t>, 5223, 2006</a:t>
            </a:r>
            <a:r>
              <a:rPr lang="nb-NO" altLang="ja-JP" sz="1400" dirty="0">
                <a:latin typeface="Tahoma" pitchFamily="34" charset="0"/>
              </a:rPr>
              <a:t>)</a:t>
            </a:r>
          </a:p>
          <a:p>
            <a:r>
              <a:rPr lang="nb-NO" altLang="ja-JP" dirty="0">
                <a:solidFill>
                  <a:srgbClr val="000000"/>
                </a:solidFill>
                <a:latin typeface="Tahoma" pitchFamily="34" charset="0"/>
              </a:rPr>
              <a:t>9. Determination of mode number using two comb</a:t>
            </a:r>
            <a:r>
              <a:rPr lang="en-US" altLang="ja-JP" dirty="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nb-NO" altLang="ja-JP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nb-NO" altLang="ja-JP" sz="1400" dirty="0">
                <a:solidFill>
                  <a:srgbClr val="000000"/>
                </a:solidFill>
                <a:latin typeface="Tahoma" pitchFamily="34" charset="0"/>
              </a:rPr>
              <a:t>(J.-L. Peng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et al. Opt. Exp. </a:t>
            </a:r>
            <a:r>
              <a:rPr lang="en-US" altLang="ja-JP" sz="1400" b="1" dirty="0">
                <a:solidFill>
                  <a:srgbClr val="000000"/>
                </a:solidFill>
                <a:latin typeface="Tahoma" pitchFamily="34" charset="0"/>
              </a:rPr>
              <a:t>15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, 4485, 2007</a:t>
            </a:r>
            <a:r>
              <a:rPr lang="nb-NO" altLang="ja-JP" sz="1400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r>
              <a:rPr lang="nb-NO" altLang="ja-JP" dirty="0">
                <a:solidFill>
                  <a:srgbClr val="000000"/>
                </a:solidFill>
                <a:latin typeface="Tahoma" pitchFamily="34" charset="0"/>
              </a:rPr>
              <a:t>10. Suppression of phase noise of fiber </a:t>
            </a:r>
            <a:r>
              <a:rPr lang="nb-NO" altLang="ja-JP" dirty="0" smtClean="0">
                <a:solidFill>
                  <a:srgbClr val="000000"/>
                </a:solidFill>
                <a:latin typeface="Tahoma" pitchFamily="34" charset="0"/>
              </a:rPr>
              <a:t>comb </a:t>
            </a:r>
            <a:r>
              <a:rPr lang="nb-NO" altLang="ja-JP" sz="1400" dirty="0">
                <a:solidFill>
                  <a:srgbClr val="000000"/>
                </a:solidFill>
                <a:latin typeface="Tahoma" pitchFamily="34" charset="0"/>
              </a:rPr>
              <a:t>(J. J. Mcferran et al. Appl. Phys. B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ahoma" pitchFamily="34" charset="0"/>
              </a:rPr>
              <a:t>86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, 219, 2007</a:t>
            </a:r>
            <a:r>
              <a:rPr lang="nb-NO" altLang="ja-JP" sz="14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r>
              <a:rPr lang="nb-NO" altLang="ja-JP" dirty="0" smtClean="0">
                <a:solidFill>
                  <a:srgbClr val="000000"/>
                </a:solidFill>
                <a:latin typeface="Tahoma" pitchFamily="34" charset="0"/>
              </a:rPr>
              <a:t>11. Narrow linewidth comb </a:t>
            </a:r>
            <a:r>
              <a:rPr lang="nb-NO" altLang="ja-JP" sz="1400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altLang="ja-JP" sz="1400" dirty="0" smtClean="0"/>
              <a:t>A. Bartels et al. Opt.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</a:t>
            </a:r>
            <a:r>
              <a:rPr lang="en-US" altLang="ja-JP" sz="1400" b="1" dirty="0" smtClean="0"/>
              <a:t>29</a:t>
            </a:r>
            <a:r>
              <a:rPr lang="en-US" altLang="ja-JP" sz="1400" dirty="0" smtClean="0"/>
              <a:t>, 1081, 2004) (W. C. Swann et al. Opt.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</a:t>
            </a:r>
            <a:r>
              <a:rPr lang="en-US" altLang="ja-JP" sz="1400" b="1" dirty="0" smtClean="0"/>
              <a:t>31</a:t>
            </a:r>
            <a:r>
              <a:rPr lang="en-US" altLang="ja-JP" sz="1400" dirty="0" smtClean="0"/>
              <a:t>, 3046, 2006) (T. R. Schibli et al. Nature Photonics </a:t>
            </a:r>
            <a:r>
              <a:rPr lang="en-US" altLang="ja-JP" sz="1400" b="1" dirty="0" smtClean="0"/>
              <a:t>2</a:t>
            </a:r>
            <a:r>
              <a:rPr lang="en-US" altLang="ja-JP" sz="1400" dirty="0" smtClean="0"/>
              <a:t>, 355, 2008) (M. J. Martin et al. Opt. Exp. </a:t>
            </a:r>
            <a:r>
              <a:rPr lang="en-US" altLang="ja-JP" sz="1400" b="1" dirty="0" smtClean="0"/>
              <a:t>17</a:t>
            </a:r>
            <a:r>
              <a:rPr lang="en-US" altLang="ja-JP" sz="1400" dirty="0" smtClean="0"/>
              <a:t>, 558, 2009) </a:t>
            </a:r>
            <a:endParaRPr lang="nb-NO" altLang="ja-JP" sz="1400" dirty="0">
              <a:latin typeface="Tahoma" pitchFamily="34" charset="0"/>
            </a:endParaRPr>
          </a:p>
        </p:txBody>
      </p:sp>
      <p:sp>
        <p:nvSpPr>
          <p:cNvPr id="922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1675" y="554463"/>
            <a:ext cx="6134100" cy="81915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latin typeface="Tahoma" pitchFamily="34" charset="0"/>
                <a:cs typeface="Tahoma" pitchFamily="34" charset="0"/>
              </a:rPr>
              <a:t>History of fiber based comb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spect="1" noChangeArrowheads="1" noTextEdit="1"/>
          </p:cNvSpPr>
          <p:nvPr/>
        </p:nvSpPr>
        <p:spPr bwMode="auto">
          <a:xfrm>
            <a:off x="384175" y="1408113"/>
            <a:ext cx="8229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3881438" y="3546475"/>
            <a:ext cx="554037" cy="1588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4564063" y="2873375"/>
            <a:ext cx="455612" cy="673100"/>
          </a:xfrm>
          <a:prstGeom prst="ellipse">
            <a:avLst/>
          </a:prstGeom>
          <a:noFill/>
          <a:ln w="52388">
            <a:solidFill>
              <a:srgbClr val="38FF38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337050" y="3546475"/>
            <a:ext cx="950913" cy="1588"/>
          </a:xfrm>
          <a:prstGeom prst="line">
            <a:avLst/>
          </a:prstGeom>
          <a:noFill/>
          <a:ln w="52388">
            <a:solidFill>
              <a:srgbClr val="38FF38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3844925" y="2111375"/>
            <a:ext cx="558800" cy="1588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4527550" y="2111375"/>
            <a:ext cx="455613" cy="663575"/>
          </a:xfrm>
          <a:prstGeom prst="ellipse">
            <a:avLst/>
          </a:prstGeom>
          <a:noFill/>
          <a:ln w="52388">
            <a:solidFill>
              <a:srgbClr val="38FF38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4305300" y="2111375"/>
            <a:ext cx="947738" cy="1588"/>
          </a:xfrm>
          <a:prstGeom prst="line">
            <a:avLst/>
          </a:prstGeom>
          <a:noFill/>
          <a:ln w="52388">
            <a:solidFill>
              <a:srgbClr val="38FF38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1216025" y="2205038"/>
            <a:ext cx="1220788" cy="12223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1216025" y="2205038"/>
            <a:ext cx="1220788" cy="1222375"/>
          </a:xfrm>
          <a:prstGeom prst="ellips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931863" y="2422525"/>
            <a:ext cx="284162" cy="382588"/>
          </a:xfrm>
          <a:custGeom>
            <a:avLst/>
            <a:gdLst>
              <a:gd name="T0" fmla="*/ 0 w 55"/>
              <a:gd name="T1" fmla="*/ 0 h 74"/>
              <a:gd name="T2" fmla="*/ 1468146461 w 55"/>
              <a:gd name="T3" fmla="*/ 1978021151 h 74"/>
              <a:gd name="T4" fmla="*/ 0 60000 65536"/>
              <a:gd name="T5" fmla="*/ 0 60000 65536"/>
              <a:gd name="T6" fmla="*/ 0 w 55"/>
              <a:gd name="T7" fmla="*/ 0 h 74"/>
              <a:gd name="T8" fmla="*/ 55 w 55"/>
              <a:gd name="T9" fmla="*/ 74 h 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74">
                <a:moveTo>
                  <a:pt x="0" y="0"/>
                </a:moveTo>
                <a:cubicBezTo>
                  <a:pt x="27" y="17"/>
                  <a:pt x="47" y="43"/>
                  <a:pt x="55" y="7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2" name="Freeform 13"/>
          <p:cNvSpPr>
            <a:spLocks/>
          </p:cNvSpPr>
          <p:nvPr/>
        </p:nvSpPr>
        <p:spPr bwMode="auto">
          <a:xfrm>
            <a:off x="931863" y="2422525"/>
            <a:ext cx="284162" cy="382588"/>
          </a:xfrm>
          <a:custGeom>
            <a:avLst/>
            <a:gdLst>
              <a:gd name="T0" fmla="*/ 0 w 55"/>
              <a:gd name="T1" fmla="*/ 0 h 74"/>
              <a:gd name="T2" fmla="*/ 1468146461 w 55"/>
              <a:gd name="T3" fmla="*/ 1978021151 h 74"/>
              <a:gd name="T4" fmla="*/ 0 60000 65536"/>
              <a:gd name="T5" fmla="*/ 0 60000 65536"/>
              <a:gd name="T6" fmla="*/ 0 w 55"/>
              <a:gd name="T7" fmla="*/ 0 h 74"/>
              <a:gd name="T8" fmla="*/ 55 w 55"/>
              <a:gd name="T9" fmla="*/ 74 h 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" h="74">
                <a:moveTo>
                  <a:pt x="0" y="0"/>
                </a:moveTo>
                <a:cubicBezTo>
                  <a:pt x="27" y="17"/>
                  <a:pt x="47" y="43"/>
                  <a:pt x="55" y="74"/>
                </a:cubicBezTo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3" name="Freeform 14"/>
          <p:cNvSpPr>
            <a:spLocks/>
          </p:cNvSpPr>
          <p:nvPr/>
        </p:nvSpPr>
        <p:spPr bwMode="auto">
          <a:xfrm>
            <a:off x="1262063" y="3049588"/>
            <a:ext cx="327025" cy="325437"/>
          </a:xfrm>
          <a:custGeom>
            <a:avLst/>
            <a:gdLst>
              <a:gd name="T0" fmla="*/ 1697545486 w 63"/>
              <a:gd name="T1" fmla="*/ 1681099302 h 63"/>
              <a:gd name="T2" fmla="*/ 0 w 63"/>
              <a:gd name="T3" fmla="*/ 0 h 63"/>
              <a:gd name="T4" fmla="*/ 0 60000 65536"/>
              <a:gd name="T5" fmla="*/ 0 60000 65536"/>
              <a:gd name="T6" fmla="*/ 0 w 63"/>
              <a:gd name="T7" fmla="*/ 0 h 63"/>
              <a:gd name="T8" fmla="*/ 63 w 63"/>
              <a:gd name="T9" fmla="*/ 63 h 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63">
                <a:moveTo>
                  <a:pt x="63" y="63"/>
                </a:moveTo>
                <a:cubicBezTo>
                  <a:pt x="35" y="51"/>
                  <a:pt x="12" y="28"/>
                  <a:pt x="0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4" name="Freeform 15"/>
          <p:cNvSpPr>
            <a:spLocks/>
          </p:cNvSpPr>
          <p:nvPr/>
        </p:nvSpPr>
        <p:spPr bwMode="auto">
          <a:xfrm>
            <a:off x="1252538" y="3049588"/>
            <a:ext cx="327025" cy="325437"/>
          </a:xfrm>
          <a:custGeom>
            <a:avLst/>
            <a:gdLst>
              <a:gd name="T0" fmla="*/ 1697545486 w 63"/>
              <a:gd name="T1" fmla="*/ 1681099302 h 63"/>
              <a:gd name="T2" fmla="*/ 0 w 63"/>
              <a:gd name="T3" fmla="*/ 0 h 63"/>
              <a:gd name="T4" fmla="*/ 0 60000 65536"/>
              <a:gd name="T5" fmla="*/ 0 60000 65536"/>
              <a:gd name="T6" fmla="*/ 0 w 63"/>
              <a:gd name="T7" fmla="*/ 0 h 63"/>
              <a:gd name="T8" fmla="*/ 63 w 63"/>
              <a:gd name="T9" fmla="*/ 63 h 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63">
                <a:moveTo>
                  <a:pt x="63" y="63"/>
                </a:moveTo>
                <a:cubicBezTo>
                  <a:pt x="35" y="51"/>
                  <a:pt x="12" y="28"/>
                  <a:pt x="0" y="0"/>
                </a:cubicBezTo>
              </a:path>
            </a:pathLst>
          </a:custGeom>
          <a:noFill/>
          <a:ln w="52388">
            <a:solidFill>
              <a:srgbClr val="1CFF1C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5" name="Freeform 16"/>
          <p:cNvSpPr>
            <a:spLocks/>
          </p:cNvSpPr>
          <p:nvPr/>
        </p:nvSpPr>
        <p:spPr bwMode="auto">
          <a:xfrm>
            <a:off x="434975" y="2014538"/>
            <a:ext cx="563563" cy="496887"/>
          </a:xfrm>
          <a:custGeom>
            <a:avLst/>
            <a:gdLst>
              <a:gd name="T0" fmla="*/ 214214291 w 355"/>
              <a:gd name="T1" fmla="*/ 0 h 313"/>
              <a:gd name="T2" fmla="*/ 894657145 w 355"/>
              <a:gd name="T3" fmla="*/ 498990439 h 313"/>
              <a:gd name="T4" fmla="*/ 690523386 w 355"/>
              <a:gd name="T5" fmla="*/ 788807210 h 313"/>
              <a:gd name="T6" fmla="*/ 0 w 355"/>
              <a:gd name="T7" fmla="*/ 294857175 h 313"/>
              <a:gd name="T8" fmla="*/ 214214291 w 355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313"/>
              <a:gd name="T17" fmla="*/ 355 w 355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313">
                <a:moveTo>
                  <a:pt x="85" y="0"/>
                </a:moveTo>
                <a:lnTo>
                  <a:pt x="355" y="198"/>
                </a:lnTo>
                <a:lnTo>
                  <a:pt x="274" y="313"/>
                </a:lnTo>
                <a:lnTo>
                  <a:pt x="0" y="117"/>
                </a:lnTo>
                <a:lnTo>
                  <a:pt x="85" y="0"/>
                </a:lnTo>
                <a:close/>
              </a:path>
            </a:pathLst>
          </a:custGeom>
          <a:solidFill>
            <a:srgbClr val="FFFF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6" name="Freeform 17"/>
          <p:cNvSpPr>
            <a:spLocks/>
          </p:cNvSpPr>
          <p:nvPr/>
        </p:nvSpPr>
        <p:spPr bwMode="auto">
          <a:xfrm>
            <a:off x="434975" y="2014538"/>
            <a:ext cx="563563" cy="496887"/>
          </a:xfrm>
          <a:custGeom>
            <a:avLst/>
            <a:gdLst>
              <a:gd name="T0" fmla="*/ 214214291 w 355"/>
              <a:gd name="T1" fmla="*/ 0 h 313"/>
              <a:gd name="T2" fmla="*/ 894657145 w 355"/>
              <a:gd name="T3" fmla="*/ 498990439 h 313"/>
              <a:gd name="T4" fmla="*/ 690523386 w 355"/>
              <a:gd name="T5" fmla="*/ 788807210 h 313"/>
              <a:gd name="T6" fmla="*/ 0 w 355"/>
              <a:gd name="T7" fmla="*/ 294857175 h 313"/>
              <a:gd name="T8" fmla="*/ 214214291 w 355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313"/>
              <a:gd name="T17" fmla="*/ 355 w 355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313">
                <a:moveTo>
                  <a:pt x="85" y="0"/>
                </a:moveTo>
                <a:lnTo>
                  <a:pt x="355" y="198"/>
                </a:lnTo>
                <a:lnTo>
                  <a:pt x="274" y="313"/>
                </a:lnTo>
                <a:lnTo>
                  <a:pt x="0" y="117"/>
                </a:lnTo>
                <a:lnTo>
                  <a:pt x="8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1655763" y="2133600"/>
            <a:ext cx="331787" cy="153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1655763" y="2133600"/>
            <a:ext cx="331787" cy="153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1728788" y="2205038"/>
            <a:ext cx="82550" cy="4762"/>
          </a:xfrm>
          <a:prstGeom prst="line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Freeform 21"/>
          <p:cNvSpPr>
            <a:spLocks/>
          </p:cNvSpPr>
          <p:nvPr/>
        </p:nvSpPr>
        <p:spPr bwMode="auto">
          <a:xfrm>
            <a:off x="1785938" y="2154238"/>
            <a:ext cx="149225" cy="107950"/>
          </a:xfrm>
          <a:custGeom>
            <a:avLst/>
            <a:gdLst>
              <a:gd name="T0" fmla="*/ 0 w 29"/>
              <a:gd name="T1" fmla="*/ 0 h 21"/>
              <a:gd name="T2" fmla="*/ 26479722 w 29"/>
              <a:gd name="T3" fmla="*/ 554914364 h 21"/>
              <a:gd name="T4" fmla="*/ 767865658 w 29"/>
              <a:gd name="T5" fmla="*/ 264246163 h 21"/>
              <a:gd name="T6" fmla="*/ 0 w 29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1"/>
              <a:gd name="T14" fmla="*/ 29 w 29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1">
                <a:moveTo>
                  <a:pt x="0" y="0"/>
                </a:moveTo>
                <a:cubicBezTo>
                  <a:pt x="0" y="0"/>
                  <a:pt x="1" y="21"/>
                  <a:pt x="1" y="21"/>
                </a:cubicBezTo>
                <a:cubicBezTo>
                  <a:pt x="1" y="21"/>
                  <a:pt x="29" y="10"/>
                  <a:pt x="29" y="10"/>
                </a:cubicBezTo>
                <a:cubicBezTo>
                  <a:pt x="29" y="1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1" name="Freeform 22"/>
          <p:cNvSpPr>
            <a:spLocks/>
          </p:cNvSpPr>
          <p:nvPr/>
        </p:nvSpPr>
        <p:spPr bwMode="auto">
          <a:xfrm>
            <a:off x="1785938" y="2154238"/>
            <a:ext cx="149225" cy="107950"/>
          </a:xfrm>
          <a:custGeom>
            <a:avLst/>
            <a:gdLst>
              <a:gd name="T0" fmla="*/ 0 w 29"/>
              <a:gd name="T1" fmla="*/ 0 h 21"/>
              <a:gd name="T2" fmla="*/ 26479722 w 29"/>
              <a:gd name="T3" fmla="*/ 554914364 h 21"/>
              <a:gd name="T4" fmla="*/ 767865658 w 29"/>
              <a:gd name="T5" fmla="*/ 264246163 h 21"/>
              <a:gd name="T6" fmla="*/ 0 w 29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1"/>
              <a:gd name="T14" fmla="*/ 29 w 29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1">
                <a:moveTo>
                  <a:pt x="0" y="0"/>
                </a:moveTo>
                <a:cubicBezTo>
                  <a:pt x="0" y="0"/>
                  <a:pt x="1" y="21"/>
                  <a:pt x="1" y="21"/>
                </a:cubicBezTo>
                <a:cubicBezTo>
                  <a:pt x="1" y="21"/>
                  <a:pt x="29" y="10"/>
                  <a:pt x="29" y="10"/>
                </a:cubicBezTo>
                <a:cubicBezTo>
                  <a:pt x="29" y="10"/>
                  <a:pt x="0" y="0"/>
                  <a:pt x="0" y="0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2" name="Rectangle 23"/>
          <p:cNvSpPr>
            <a:spLocks noChangeArrowheads="1"/>
          </p:cNvSpPr>
          <p:nvPr/>
        </p:nvSpPr>
        <p:spPr bwMode="auto">
          <a:xfrm>
            <a:off x="1946275" y="3324225"/>
            <a:ext cx="34925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1946275" y="3324225"/>
            <a:ext cx="34925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1666875" y="3324225"/>
            <a:ext cx="30163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1666875" y="3324225"/>
            <a:ext cx="30163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6" name="Rectangle 27"/>
          <p:cNvSpPr>
            <a:spLocks noChangeArrowheads="1"/>
          </p:cNvSpPr>
          <p:nvPr/>
        </p:nvSpPr>
        <p:spPr bwMode="auto">
          <a:xfrm>
            <a:off x="1806575" y="3324225"/>
            <a:ext cx="30163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1806575" y="3324225"/>
            <a:ext cx="30163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8" name="Freeform 29"/>
          <p:cNvSpPr>
            <a:spLocks/>
          </p:cNvSpPr>
          <p:nvPr/>
        </p:nvSpPr>
        <p:spPr bwMode="auto">
          <a:xfrm>
            <a:off x="2401888" y="2552700"/>
            <a:ext cx="288925" cy="288925"/>
          </a:xfrm>
          <a:custGeom>
            <a:avLst/>
            <a:gdLst>
              <a:gd name="T0" fmla="*/ 1490672661 w 56"/>
              <a:gd name="T1" fmla="*/ 1490672661 h 56"/>
              <a:gd name="T2" fmla="*/ 1464055452 w 56"/>
              <a:gd name="T3" fmla="*/ 1490672661 h 56"/>
              <a:gd name="T4" fmla="*/ 0 w 56"/>
              <a:gd name="T5" fmla="*/ 0 h 56"/>
              <a:gd name="T6" fmla="*/ 0 60000 65536"/>
              <a:gd name="T7" fmla="*/ 0 60000 65536"/>
              <a:gd name="T8" fmla="*/ 0 60000 65536"/>
              <a:gd name="T9" fmla="*/ 0 w 56"/>
              <a:gd name="T10" fmla="*/ 0 h 56"/>
              <a:gd name="T11" fmla="*/ 56 w 5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6">
                <a:moveTo>
                  <a:pt x="56" y="56"/>
                </a:moveTo>
                <a:cubicBezTo>
                  <a:pt x="56" y="56"/>
                  <a:pt x="55" y="56"/>
                  <a:pt x="55" y="56"/>
                </a:cubicBezTo>
                <a:cubicBezTo>
                  <a:pt x="26" y="56"/>
                  <a:pt x="1" y="31"/>
                  <a:pt x="0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9" name="Freeform 30"/>
          <p:cNvSpPr>
            <a:spLocks/>
          </p:cNvSpPr>
          <p:nvPr/>
        </p:nvSpPr>
        <p:spPr bwMode="auto">
          <a:xfrm>
            <a:off x="2401888" y="2552700"/>
            <a:ext cx="288925" cy="288925"/>
          </a:xfrm>
          <a:custGeom>
            <a:avLst/>
            <a:gdLst>
              <a:gd name="T0" fmla="*/ 1490672661 w 56"/>
              <a:gd name="T1" fmla="*/ 1490672661 h 56"/>
              <a:gd name="T2" fmla="*/ 1464055452 w 56"/>
              <a:gd name="T3" fmla="*/ 1490672661 h 56"/>
              <a:gd name="T4" fmla="*/ 0 w 56"/>
              <a:gd name="T5" fmla="*/ 0 h 56"/>
              <a:gd name="T6" fmla="*/ 0 60000 65536"/>
              <a:gd name="T7" fmla="*/ 0 60000 65536"/>
              <a:gd name="T8" fmla="*/ 0 60000 65536"/>
              <a:gd name="T9" fmla="*/ 0 w 56"/>
              <a:gd name="T10" fmla="*/ 0 h 56"/>
              <a:gd name="T11" fmla="*/ 56 w 5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6">
                <a:moveTo>
                  <a:pt x="56" y="56"/>
                </a:moveTo>
                <a:cubicBezTo>
                  <a:pt x="56" y="56"/>
                  <a:pt x="55" y="56"/>
                  <a:pt x="55" y="56"/>
                </a:cubicBezTo>
                <a:cubicBezTo>
                  <a:pt x="26" y="56"/>
                  <a:pt x="1" y="31"/>
                  <a:pt x="0" y="0"/>
                </a:cubicBezTo>
              </a:path>
            </a:pathLst>
          </a:cu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0" name="Rectangle 31"/>
          <p:cNvSpPr>
            <a:spLocks noChangeArrowheads="1"/>
          </p:cNvSpPr>
          <p:nvPr/>
        </p:nvSpPr>
        <p:spPr bwMode="auto">
          <a:xfrm>
            <a:off x="2690813" y="2759075"/>
            <a:ext cx="331787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1" name="Rectangle 32"/>
          <p:cNvSpPr>
            <a:spLocks noChangeArrowheads="1"/>
          </p:cNvSpPr>
          <p:nvPr/>
        </p:nvSpPr>
        <p:spPr bwMode="auto">
          <a:xfrm>
            <a:off x="2690813" y="2759075"/>
            <a:ext cx="331787" cy="1555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2" name="Line 33"/>
          <p:cNvSpPr>
            <a:spLocks noChangeShapeType="1"/>
          </p:cNvSpPr>
          <p:nvPr/>
        </p:nvSpPr>
        <p:spPr bwMode="auto">
          <a:xfrm>
            <a:off x="2763838" y="2836863"/>
            <a:ext cx="82550" cy="1587"/>
          </a:xfrm>
          <a:prstGeom prst="line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2820988" y="2779713"/>
            <a:ext cx="149225" cy="109537"/>
          </a:xfrm>
          <a:custGeom>
            <a:avLst/>
            <a:gdLst>
              <a:gd name="T0" fmla="*/ 0 w 29"/>
              <a:gd name="T1" fmla="*/ 0 h 21"/>
              <a:gd name="T2" fmla="*/ 26479722 w 29"/>
              <a:gd name="T3" fmla="*/ 571350163 h 21"/>
              <a:gd name="T4" fmla="*/ 767865658 w 29"/>
              <a:gd name="T5" fmla="*/ 272069026 h 21"/>
              <a:gd name="T6" fmla="*/ 0 w 29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1"/>
              <a:gd name="T14" fmla="*/ 29 w 29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1">
                <a:moveTo>
                  <a:pt x="0" y="0"/>
                </a:moveTo>
                <a:cubicBezTo>
                  <a:pt x="0" y="0"/>
                  <a:pt x="1" y="21"/>
                  <a:pt x="1" y="21"/>
                </a:cubicBezTo>
                <a:cubicBezTo>
                  <a:pt x="1" y="21"/>
                  <a:pt x="29" y="10"/>
                  <a:pt x="29" y="10"/>
                </a:cubicBezTo>
                <a:cubicBezTo>
                  <a:pt x="29" y="1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4" name="Freeform 35"/>
          <p:cNvSpPr>
            <a:spLocks/>
          </p:cNvSpPr>
          <p:nvPr/>
        </p:nvSpPr>
        <p:spPr bwMode="auto">
          <a:xfrm>
            <a:off x="2820988" y="2779713"/>
            <a:ext cx="149225" cy="109537"/>
          </a:xfrm>
          <a:custGeom>
            <a:avLst/>
            <a:gdLst>
              <a:gd name="T0" fmla="*/ 0 w 29"/>
              <a:gd name="T1" fmla="*/ 0 h 21"/>
              <a:gd name="T2" fmla="*/ 26479722 w 29"/>
              <a:gd name="T3" fmla="*/ 571350163 h 21"/>
              <a:gd name="T4" fmla="*/ 767865658 w 29"/>
              <a:gd name="T5" fmla="*/ 272069026 h 21"/>
              <a:gd name="T6" fmla="*/ 0 w 29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1"/>
              <a:gd name="T14" fmla="*/ 29 w 29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1">
                <a:moveTo>
                  <a:pt x="0" y="0"/>
                </a:moveTo>
                <a:cubicBezTo>
                  <a:pt x="0" y="0"/>
                  <a:pt x="1" y="21"/>
                  <a:pt x="1" y="21"/>
                </a:cubicBezTo>
                <a:cubicBezTo>
                  <a:pt x="1" y="21"/>
                  <a:pt x="29" y="10"/>
                  <a:pt x="29" y="10"/>
                </a:cubicBezTo>
                <a:cubicBezTo>
                  <a:pt x="29" y="10"/>
                  <a:pt x="0" y="0"/>
                  <a:pt x="0" y="0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5" name="Oval 36"/>
          <p:cNvSpPr>
            <a:spLocks noChangeArrowheads="1"/>
          </p:cNvSpPr>
          <p:nvPr/>
        </p:nvSpPr>
        <p:spPr bwMode="auto">
          <a:xfrm>
            <a:off x="1262063" y="3219450"/>
            <a:ext cx="139700" cy="139700"/>
          </a:xfrm>
          <a:prstGeom prst="ellipse">
            <a:avLst/>
          </a:prstGeom>
          <a:noFill/>
          <a:ln w="52388">
            <a:solidFill>
              <a:srgbClr val="1CFF1C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6" name="Oval 37"/>
          <p:cNvSpPr>
            <a:spLocks noChangeArrowheads="1"/>
          </p:cNvSpPr>
          <p:nvPr/>
        </p:nvSpPr>
        <p:spPr bwMode="auto">
          <a:xfrm>
            <a:off x="1277938" y="3235325"/>
            <a:ext cx="109537" cy="109538"/>
          </a:xfrm>
          <a:prstGeom prst="ellips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7" name="Line 38"/>
          <p:cNvSpPr>
            <a:spLocks noChangeShapeType="1"/>
          </p:cNvSpPr>
          <p:nvPr/>
        </p:nvSpPr>
        <p:spPr bwMode="auto">
          <a:xfrm>
            <a:off x="3027363" y="2832100"/>
            <a:ext cx="320675" cy="1588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8" name="Freeform 39"/>
          <p:cNvSpPr>
            <a:spLocks/>
          </p:cNvSpPr>
          <p:nvPr/>
        </p:nvSpPr>
        <p:spPr bwMode="auto">
          <a:xfrm>
            <a:off x="3348038" y="2097088"/>
            <a:ext cx="522287" cy="728662"/>
          </a:xfrm>
          <a:custGeom>
            <a:avLst/>
            <a:gdLst>
              <a:gd name="T0" fmla="*/ 0 w 101"/>
              <a:gd name="T1" fmla="*/ 2147483647 h 141"/>
              <a:gd name="T2" fmla="*/ 935933173 w 101"/>
              <a:gd name="T3" fmla="*/ 827894360 h 141"/>
              <a:gd name="T4" fmla="*/ 2147483647 w 101"/>
              <a:gd name="T5" fmla="*/ 80116631 h 141"/>
              <a:gd name="T6" fmla="*/ 0 60000 65536"/>
              <a:gd name="T7" fmla="*/ 0 60000 65536"/>
              <a:gd name="T8" fmla="*/ 0 60000 65536"/>
              <a:gd name="T9" fmla="*/ 0 w 101"/>
              <a:gd name="T10" fmla="*/ 0 h 141"/>
              <a:gd name="T11" fmla="*/ 101 w 101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41">
                <a:moveTo>
                  <a:pt x="0" y="141"/>
                </a:moveTo>
                <a:cubicBezTo>
                  <a:pt x="18" y="141"/>
                  <a:pt x="10" y="62"/>
                  <a:pt x="35" y="31"/>
                </a:cubicBezTo>
                <a:cubicBezTo>
                  <a:pt x="60" y="0"/>
                  <a:pt x="79" y="3"/>
                  <a:pt x="101" y="3"/>
                </a:cubicBezTo>
              </a:path>
            </a:pathLst>
          </a:cu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9" name="Rectangle 40"/>
          <p:cNvSpPr>
            <a:spLocks noChangeArrowheads="1"/>
          </p:cNvSpPr>
          <p:nvPr/>
        </p:nvSpPr>
        <p:spPr bwMode="auto">
          <a:xfrm>
            <a:off x="3870325" y="2003425"/>
            <a:ext cx="36513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0" name="Rectangle 41"/>
          <p:cNvSpPr>
            <a:spLocks noChangeArrowheads="1"/>
          </p:cNvSpPr>
          <p:nvPr/>
        </p:nvSpPr>
        <p:spPr bwMode="auto">
          <a:xfrm>
            <a:off x="3870325" y="2003425"/>
            <a:ext cx="36513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1" name="Rectangle 42"/>
          <p:cNvSpPr>
            <a:spLocks noChangeArrowheads="1"/>
          </p:cNvSpPr>
          <p:nvPr/>
        </p:nvSpPr>
        <p:spPr bwMode="auto">
          <a:xfrm>
            <a:off x="4010025" y="2003425"/>
            <a:ext cx="36513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2" name="Rectangle 43"/>
          <p:cNvSpPr>
            <a:spLocks noChangeArrowheads="1"/>
          </p:cNvSpPr>
          <p:nvPr/>
        </p:nvSpPr>
        <p:spPr bwMode="auto">
          <a:xfrm>
            <a:off x="4010025" y="2003425"/>
            <a:ext cx="36513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3" name="Rectangle 44"/>
          <p:cNvSpPr>
            <a:spLocks noChangeArrowheads="1"/>
          </p:cNvSpPr>
          <p:nvPr/>
        </p:nvSpPr>
        <p:spPr bwMode="auto">
          <a:xfrm>
            <a:off x="3875088" y="3443288"/>
            <a:ext cx="36512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4" name="Rectangle 45"/>
          <p:cNvSpPr>
            <a:spLocks noChangeArrowheads="1"/>
          </p:cNvSpPr>
          <p:nvPr/>
        </p:nvSpPr>
        <p:spPr bwMode="auto">
          <a:xfrm>
            <a:off x="3875088" y="3443288"/>
            <a:ext cx="36512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5" name="Rectangle 46"/>
          <p:cNvSpPr>
            <a:spLocks noChangeArrowheads="1"/>
          </p:cNvSpPr>
          <p:nvPr/>
        </p:nvSpPr>
        <p:spPr bwMode="auto">
          <a:xfrm>
            <a:off x="4021138" y="3443288"/>
            <a:ext cx="30162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6" name="Rectangle 47"/>
          <p:cNvSpPr>
            <a:spLocks noChangeArrowheads="1"/>
          </p:cNvSpPr>
          <p:nvPr/>
        </p:nvSpPr>
        <p:spPr bwMode="auto">
          <a:xfrm>
            <a:off x="4021138" y="3443288"/>
            <a:ext cx="30162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7" name="Freeform 48"/>
          <p:cNvSpPr>
            <a:spLocks/>
          </p:cNvSpPr>
          <p:nvPr/>
        </p:nvSpPr>
        <p:spPr bwMode="auto">
          <a:xfrm>
            <a:off x="5262563" y="2111375"/>
            <a:ext cx="423862" cy="212725"/>
          </a:xfrm>
          <a:custGeom>
            <a:avLst/>
            <a:gdLst>
              <a:gd name="T0" fmla="*/ 2147483647 w 82"/>
              <a:gd name="T1" fmla="*/ 1103705417 h 41"/>
              <a:gd name="T2" fmla="*/ 0 w 82"/>
              <a:gd name="T3" fmla="*/ 0 h 41"/>
              <a:gd name="T4" fmla="*/ 0 60000 65536"/>
              <a:gd name="T5" fmla="*/ 0 60000 65536"/>
              <a:gd name="T6" fmla="*/ 0 w 82"/>
              <a:gd name="T7" fmla="*/ 0 h 41"/>
              <a:gd name="T8" fmla="*/ 82 w 82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41">
                <a:moveTo>
                  <a:pt x="82" y="41"/>
                </a:moveTo>
                <a:cubicBezTo>
                  <a:pt x="62" y="18"/>
                  <a:pt x="32" y="2"/>
                  <a:pt x="0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8" name="Freeform 49"/>
          <p:cNvSpPr>
            <a:spLocks/>
          </p:cNvSpPr>
          <p:nvPr/>
        </p:nvSpPr>
        <p:spPr bwMode="auto">
          <a:xfrm>
            <a:off x="5262563" y="2111375"/>
            <a:ext cx="423862" cy="212725"/>
          </a:xfrm>
          <a:custGeom>
            <a:avLst/>
            <a:gdLst>
              <a:gd name="T0" fmla="*/ 2147483647 w 82"/>
              <a:gd name="T1" fmla="*/ 1103705417 h 41"/>
              <a:gd name="T2" fmla="*/ 0 w 82"/>
              <a:gd name="T3" fmla="*/ 0 h 41"/>
              <a:gd name="T4" fmla="*/ 0 60000 65536"/>
              <a:gd name="T5" fmla="*/ 0 60000 65536"/>
              <a:gd name="T6" fmla="*/ 0 w 82"/>
              <a:gd name="T7" fmla="*/ 0 h 41"/>
              <a:gd name="T8" fmla="*/ 82 w 82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41">
                <a:moveTo>
                  <a:pt x="82" y="41"/>
                </a:moveTo>
                <a:cubicBezTo>
                  <a:pt x="62" y="18"/>
                  <a:pt x="32" y="2"/>
                  <a:pt x="0" y="0"/>
                </a:cubicBezTo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9" name="Freeform 50"/>
          <p:cNvSpPr>
            <a:spLocks/>
          </p:cNvSpPr>
          <p:nvPr/>
        </p:nvSpPr>
        <p:spPr bwMode="auto">
          <a:xfrm>
            <a:off x="5614988" y="2246313"/>
            <a:ext cx="538162" cy="533400"/>
          </a:xfrm>
          <a:custGeom>
            <a:avLst/>
            <a:gdLst>
              <a:gd name="T0" fmla="*/ 854331470 w 339"/>
              <a:gd name="T1" fmla="*/ 584676236 h 336"/>
              <a:gd name="T2" fmla="*/ 246975093 w 339"/>
              <a:gd name="T3" fmla="*/ 0 h 336"/>
              <a:gd name="T4" fmla="*/ 0 w 339"/>
              <a:gd name="T5" fmla="*/ 254534994 h 336"/>
              <a:gd name="T6" fmla="*/ 599796613 w 339"/>
              <a:gd name="T7" fmla="*/ 846772589 h 336"/>
              <a:gd name="T8" fmla="*/ 854331470 w 339"/>
              <a:gd name="T9" fmla="*/ 58467623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336"/>
              <a:gd name="T17" fmla="*/ 339 w 339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336">
                <a:moveTo>
                  <a:pt x="339" y="232"/>
                </a:moveTo>
                <a:lnTo>
                  <a:pt x="98" y="0"/>
                </a:lnTo>
                <a:lnTo>
                  <a:pt x="0" y="101"/>
                </a:lnTo>
                <a:lnTo>
                  <a:pt x="238" y="336"/>
                </a:lnTo>
                <a:lnTo>
                  <a:pt x="339" y="232"/>
                </a:lnTo>
                <a:close/>
              </a:path>
            </a:pathLst>
          </a:custGeom>
          <a:solidFill>
            <a:srgbClr val="FFFF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0" name="Freeform 51"/>
          <p:cNvSpPr>
            <a:spLocks/>
          </p:cNvSpPr>
          <p:nvPr/>
        </p:nvSpPr>
        <p:spPr bwMode="auto">
          <a:xfrm>
            <a:off x="5614988" y="2246313"/>
            <a:ext cx="538162" cy="533400"/>
          </a:xfrm>
          <a:custGeom>
            <a:avLst/>
            <a:gdLst>
              <a:gd name="T0" fmla="*/ 854331470 w 339"/>
              <a:gd name="T1" fmla="*/ 584676236 h 336"/>
              <a:gd name="T2" fmla="*/ 246975093 w 339"/>
              <a:gd name="T3" fmla="*/ 0 h 336"/>
              <a:gd name="T4" fmla="*/ 0 w 339"/>
              <a:gd name="T5" fmla="*/ 254534994 h 336"/>
              <a:gd name="T6" fmla="*/ 599796613 w 339"/>
              <a:gd name="T7" fmla="*/ 846772589 h 336"/>
              <a:gd name="T8" fmla="*/ 854331470 w 339"/>
              <a:gd name="T9" fmla="*/ 58467623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336"/>
              <a:gd name="T17" fmla="*/ 339 w 339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336">
                <a:moveTo>
                  <a:pt x="339" y="232"/>
                </a:moveTo>
                <a:lnTo>
                  <a:pt x="98" y="0"/>
                </a:lnTo>
                <a:lnTo>
                  <a:pt x="0" y="101"/>
                </a:lnTo>
                <a:lnTo>
                  <a:pt x="238" y="336"/>
                </a:lnTo>
                <a:lnTo>
                  <a:pt x="339" y="23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1" name="Line 52"/>
          <p:cNvSpPr>
            <a:spLocks noChangeShapeType="1"/>
          </p:cNvSpPr>
          <p:nvPr/>
        </p:nvSpPr>
        <p:spPr bwMode="auto">
          <a:xfrm>
            <a:off x="5253038" y="2101850"/>
            <a:ext cx="558800" cy="1588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2" name="Line 53"/>
          <p:cNvSpPr>
            <a:spLocks noChangeShapeType="1"/>
          </p:cNvSpPr>
          <p:nvPr/>
        </p:nvSpPr>
        <p:spPr bwMode="auto">
          <a:xfrm>
            <a:off x="5791200" y="2101850"/>
            <a:ext cx="511175" cy="1588"/>
          </a:xfrm>
          <a:prstGeom prst="line">
            <a:avLst/>
          </a:prstGeom>
          <a:noFill/>
          <a:ln w="52388">
            <a:solidFill>
              <a:srgbClr val="FF3838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95" name="Line 54"/>
          <p:cNvSpPr>
            <a:spLocks noChangeShapeType="1"/>
          </p:cNvSpPr>
          <p:nvPr/>
        </p:nvSpPr>
        <p:spPr bwMode="auto">
          <a:xfrm>
            <a:off x="6302375" y="2101850"/>
            <a:ext cx="263525" cy="1588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6" name="Oval 55"/>
          <p:cNvSpPr>
            <a:spLocks noChangeArrowheads="1"/>
          </p:cNvSpPr>
          <p:nvPr/>
        </p:nvSpPr>
        <p:spPr bwMode="auto">
          <a:xfrm>
            <a:off x="6664325" y="1941513"/>
            <a:ext cx="68263" cy="320675"/>
          </a:xfrm>
          <a:prstGeom prst="ellipse">
            <a:avLst/>
          </a:prstGeom>
          <a:solidFill>
            <a:srgbClr val="C7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7" name="Oval 56"/>
          <p:cNvSpPr>
            <a:spLocks noChangeArrowheads="1"/>
          </p:cNvSpPr>
          <p:nvPr/>
        </p:nvSpPr>
        <p:spPr bwMode="auto">
          <a:xfrm>
            <a:off x="6664325" y="1941513"/>
            <a:ext cx="68263" cy="320675"/>
          </a:xfrm>
          <a:prstGeom prst="ellips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8" name="Line 57"/>
          <p:cNvSpPr>
            <a:spLocks noChangeShapeType="1"/>
          </p:cNvSpPr>
          <p:nvPr/>
        </p:nvSpPr>
        <p:spPr bwMode="auto">
          <a:xfrm flipH="1" flipV="1">
            <a:off x="7554913" y="2008188"/>
            <a:ext cx="185737" cy="187325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9" name="Freeform 58"/>
          <p:cNvSpPr>
            <a:spLocks/>
          </p:cNvSpPr>
          <p:nvPr/>
        </p:nvSpPr>
        <p:spPr bwMode="auto">
          <a:xfrm>
            <a:off x="5299075" y="3324225"/>
            <a:ext cx="423863" cy="217488"/>
          </a:xfrm>
          <a:custGeom>
            <a:avLst/>
            <a:gdLst>
              <a:gd name="T0" fmla="*/ 2147483647 w 82"/>
              <a:gd name="T1" fmla="*/ 0 h 42"/>
              <a:gd name="T2" fmla="*/ 0 w 82"/>
              <a:gd name="T3" fmla="*/ 1126214918 h 42"/>
              <a:gd name="T4" fmla="*/ 0 60000 65536"/>
              <a:gd name="T5" fmla="*/ 0 60000 65536"/>
              <a:gd name="T6" fmla="*/ 0 w 82"/>
              <a:gd name="T7" fmla="*/ 0 h 42"/>
              <a:gd name="T8" fmla="*/ 82 w 8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42">
                <a:moveTo>
                  <a:pt x="82" y="0"/>
                </a:moveTo>
                <a:cubicBezTo>
                  <a:pt x="61" y="24"/>
                  <a:pt x="32" y="39"/>
                  <a:pt x="0" y="4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0" name="Freeform 59"/>
          <p:cNvSpPr>
            <a:spLocks/>
          </p:cNvSpPr>
          <p:nvPr/>
        </p:nvSpPr>
        <p:spPr bwMode="auto">
          <a:xfrm>
            <a:off x="5299075" y="3324225"/>
            <a:ext cx="423863" cy="217488"/>
          </a:xfrm>
          <a:custGeom>
            <a:avLst/>
            <a:gdLst>
              <a:gd name="T0" fmla="*/ 2147483647 w 82"/>
              <a:gd name="T1" fmla="*/ 0 h 42"/>
              <a:gd name="T2" fmla="*/ 0 w 82"/>
              <a:gd name="T3" fmla="*/ 1126214918 h 42"/>
              <a:gd name="T4" fmla="*/ 0 60000 65536"/>
              <a:gd name="T5" fmla="*/ 0 60000 65536"/>
              <a:gd name="T6" fmla="*/ 0 w 82"/>
              <a:gd name="T7" fmla="*/ 0 h 42"/>
              <a:gd name="T8" fmla="*/ 82 w 8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42">
                <a:moveTo>
                  <a:pt x="82" y="0"/>
                </a:moveTo>
                <a:cubicBezTo>
                  <a:pt x="61" y="24"/>
                  <a:pt x="32" y="39"/>
                  <a:pt x="0" y="42"/>
                </a:cubicBezTo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1" name="Freeform 60"/>
          <p:cNvSpPr>
            <a:spLocks/>
          </p:cNvSpPr>
          <p:nvPr/>
        </p:nvSpPr>
        <p:spPr bwMode="auto">
          <a:xfrm>
            <a:off x="5645150" y="2873375"/>
            <a:ext cx="538163" cy="533400"/>
          </a:xfrm>
          <a:custGeom>
            <a:avLst/>
            <a:gdLst>
              <a:gd name="T0" fmla="*/ 854334645 w 339"/>
              <a:gd name="T1" fmla="*/ 254534994 h 336"/>
              <a:gd name="T2" fmla="*/ 254536819 w 339"/>
              <a:gd name="T3" fmla="*/ 846772589 h 336"/>
              <a:gd name="T4" fmla="*/ 0 w 339"/>
              <a:gd name="T5" fmla="*/ 592235908 h 336"/>
              <a:gd name="T6" fmla="*/ 607358994 w 339"/>
              <a:gd name="T7" fmla="*/ 0 h 336"/>
              <a:gd name="T8" fmla="*/ 854334645 w 339"/>
              <a:gd name="T9" fmla="*/ 254534994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336"/>
              <a:gd name="T17" fmla="*/ 339 w 339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336">
                <a:moveTo>
                  <a:pt x="339" y="101"/>
                </a:moveTo>
                <a:lnTo>
                  <a:pt x="101" y="336"/>
                </a:lnTo>
                <a:lnTo>
                  <a:pt x="0" y="235"/>
                </a:lnTo>
                <a:lnTo>
                  <a:pt x="241" y="0"/>
                </a:lnTo>
                <a:lnTo>
                  <a:pt x="339" y="101"/>
                </a:lnTo>
                <a:close/>
              </a:path>
            </a:pathLst>
          </a:custGeom>
          <a:solidFill>
            <a:srgbClr val="FFFF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2" name="Freeform 61"/>
          <p:cNvSpPr>
            <a:spLocks/>
          </p:cNvSpPr>
          <p:nvPr/>
        </p:nvSpPr>
        <p:spPr bwMode="auto">
          <a:xfrm>
            <a:off x="5645150" y="2873375"/>
            <a:ext cx="538163" cy="533400"/>
          </a:xfrm>
          <a:custGeom>
            <a:avLst/>
            <a:gdLst>
              <a:gd name="T0" fmla="*/ 854334645 w 339"/>
              <a:gd name="T1" fmla="*/ 254534994 h 336"/>
              <a:gd name="T2" fmla="*/ 254536819 w 339"/>
              <a:gd name="T3" fmla="*/ 846772589 h 336"/>
              <a:gd name="T4" fmla="*/ 0 w 339"/>
              <a:gd name="T5" fmla="*/ 592235908 h 336"/>
              <a:gd name="T6" fmla="*/ 607358994 w 339"/>
              <a:gd name="T7" fmla="*/ 0 h 336"/>
              <a:gd name="T8" fmla="*/ 854334645 w 339"/>
              <a:gd name="T9" fmla="*/ 254534994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336"/>
              <a:gd name="T17" fmla="*/ 339 w 339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336">
                <a:moveTo>
                  <a:pt x="339" y="101"/>
                </a:moveTo>
                <a:lnTo>
                  <a:pt x="101" y="336"/>
                </a:lnTo>
                <a:lnTo>
                  <a:pt x="0" y="235"/>
                </a:lnTo>
                <a:lnTo>
                  <a:pt x="241" y="0"/>
                </a:lnTo>
                <a:lnTo>
                  <a:pt x="339" y="10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3" name="Line 62"/>
          <p:cNvSpPr>
            <a:spLocks noChangeShapeType="1"/>
          </p:cNvSpPr>
          <p:nvPr/>
        </p:nvSpPr>
        <p:spPr bwMode="auto">
          <a:xfrm>
            <a:off x="5287963" y="3551238"/>
            <a:ext cx="554037" cy="1587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Line 63"/>
          <p:cNvSpPr>
            <a:spLocks noChangeShapeType="1"/>
          </p:cNvSpPr>
          <p:nvPr/>
        </p:nvSpPr>
        <p:spPr bwMode="auto">
          <a:xfrm>
            <a:off x="5821363" y="3551238"/>
            <a:ext cx="512762" cy="1587"/>
          </a:xfrm>
          <a:prstGeom prst="line">
            <a:avLst/>
          </a:prstGeom>
          <a:noFill/>
          <a:ln w="52388">
            <a:solidFill>
              <a:srgbClr val="FF3838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07" name="Line 64"/>
          <p:cNvSpPr>
            <a:spLocks noChangeShapeType="1"/>
          </p:cNvSpPr>
          <p:nvPr/>
        </p:nvSpPr>
        <p:spPr bwMode="auto">
          <a:xfrm>
            <a:off x="6334125" y="3551238"/>
            <a:ext cx="263525" cy="1587"/>
          </a:xfrm>
          <a:prstGeom prst="line">
            <a:avLst/>
          </a:pr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8" name="Line 65"/>
          <p:cNvSpPr>
            <a:spLocks noChangeShapeType="1"/>
          </p:cNvSpPr>
          <p:nvPr/>
        </p:nvSpPr>
        <p:spPr bwMode="auto">
          <a:xfrm>
            <a:off x="6742113" y="3551238"/>
            <a:ext cx="325437" cy="0"/>
          </a:xfrm>
          <a:prstGeom prst="line">
            <a:avLst/>
          </a:prstGeom>
          <a:noFill/>
          <a:ln w="52388">
            <a:solidFill>
              <a:srgbClr val="FF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09" name="Freeform 66"/>
          <p:cNvSpPr>
            <a:spLocks/>
          </p:cNvSpPr>
          <p:nvPr/>
        </p:nvSpPr>
        <p:spPr bwMode="auto">
          <a:xfrm>
            <a:off x="7061200" y="3475038"/>
            <a:ext cx="160338" cy="155575"/>
          </a:xfrm>
          <a:custGeom>
            <a:avLst/>
            <a:gdLst>
              <a:gd name="T0" fmla="*/ 829299288 w 31"/>
              <a:gd name="T1" fmla="*/ 403395663 h 30"/>
              <a:gd name="T2" fmla="*/ 0 w 31"/>
              <a:gd name="T3" fmla="*/ 806786140 h 30"/>
              <a:gd name="T4" fmla="*/ 0 w 31"/>
              <a:gd name="T5" fmla="*/ 0 h 30"/>
              <a:gd name="T6" fmla="*/ 829299288 w 31"/>
              <a:gd name="T7" fmla="*/ 403395663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"/>
              <a:gd name="T14" fmla="*/ 31 w 31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">
                <a:moveTo>
                  <a:pt x="31" y="15"/>
                </a:moveTo>
                <a:cubicBezTo>
                  <a:pt x="31" y="15"/>
                  <a:pt x="0" y="30"/>
                  <a:pt x="0" y="30"/>
                </a:cubicBezTo>
                <a:cubicBezTo>
                  <a:pt x="0" y="30"/>
                  <a:pt x="0" y="0"/>
                  <a:pt x="0" y="0"/>
                </a:cubicBezTo>
                <a:cubicBezTo>
                  <a:pt x="0" y="0"/>
                  <a:pt x="31" y="15"/>
                  <a:pt x="31" y="15"/>
                </a:cubicBezTo>
                <a:close/>
              </a:path>
            </a:pathLst>
          </a:custGeom>
          <a:solidFill>
            <a:srgbClr val="FF3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0" name="Line 67"/>
          <p:cNvSpPr>
            <a:spLocks noChangeShapeType="1"/>
          </p:cNvSpPr>
          <p:nvPr/>
        </p:nvSpPr>
        <p:spPr bwMode="auto">
          <a:xfrm>
            <a:off x="849313" y="162083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1" name="Line 68"/>
          <p:cNvSpPr>
            <a:spLocks noChangeShapeType="1"/>
          </p:cNvSpPr>
          <p:nvPr/>
        </p:nvSpPr>
        <p:spPr bwMode="auto">
          <a:xfrm>
            <a:off x="1023938" y="1620838"/>
            <a:ext cx="63500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2" name="Line 69"/>
          <p:cNvSpPr>
            <a:spLocks noChangeShapeType="1"/>
          </p:cNvSpPr>
          <p:nvPr/>
        </p:nvSpPr>
        <p:spPr bwMode="auto">
          <a:xfrm>
            <a:off x="11953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3" name="Line 70"/>
          <p:cNvSpPr>
            <a:spLocks noChangeShapeType="1"/>
          </p:cNvSpPr>
          <p:nvPr/>
        </p:nvSpPr>
        <p:spPr bwMode="auto">
          <a:xfrm>
            <a:off x="1366838" y="162083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4" name="Line 71"/>
          <p:cNvSpPr>
            <a:spLocks noChangeShapeType="1"/>
          </p:cNvSpPr>
          <p:nvPr/>
        </p:nvSpPr>
        <p:spPr bwMode="auto">
          <a:xfrm>
            <a:off x="1541463" y="1620838"/>
            <a:ext cx="63500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5" name="Line 72"/>
          <p:cNvSpPr>
            <a:spLocks noChangeShapeType="1"/>
          </p:cNvSpPr>
          <p:nvPr/>
        </p:nvSpPr>
        <p:spPr bwMode="auto">
          <a:xfrm>
            <a:off x="17129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6" name="Line 73"/>
          <p:cNvSpPr>
            <a:spLocks noChangeShapeType="1"/>
          </p:cNvSpPr>
          <p:nvPr/>
        </p:nvSpPr>
        <p:spPr bwMode="auto">
          <a:xfrm>
            <a:off x="1884363" y="162083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7" name="Line 74"/>
          <p:cNvSpPr>
            <a:spLocks noChangeShapeType="1"/>
          </p:cNvSpPr>
          <p:nvPr/>
        </p:nvSpPr>
        <p:spPr bwMode="auto">
          <a:xfrm>
            <a:off x="20589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8" name="Line 75"/>
          <p:cNvSpPr>
            <a:spLocks noChangeShapeType="1"/>
          </p:cNvSpPr>
          <p:nvPr/>
        </p:nvSpPr>
        <p:spPr bwMode="auto">
          <a:xfrm>
            <a:off x="22304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9" name="Line 76"/>
          <p:cNvSpPr>
            <a:spLocks noChangeShapeType="1"/>
          </p:cNvSpPr>
          <p:nvPr/>
        </p:nvSpPr>
        <p:spPr bwMode="auto">
          <a:xfrm>
            <a:off x="2401888" y="162083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0" name="Line 77"/>
          <p:cNvSpPr>
            <a:spLocks noChangeShapeType="1"/>
          </p:cNvSpPr>
          <p:nvPr/>
        </p:nvSpPr>
        <p:spPr bwMode="auto">
          <a:xfrm>
            <a:off x="25765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1" name="Line 78"/>
          <p:cNvSpPr>
            <a:spLocks noChangeShapeType="1"/>
          </p:cNvSpPr>
          <p:nvPr/>
        </p:nvSpPr>
        <p:spPr bwMode="auto">
          <a:xfrm>
            <a:off x="27479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2" name="Line 79"/>
          <p:cNvSpPr>
            <a:spLocks noChangeShapeType="1"/>
          </p:cNvSpPr>
          <p:nvPr/>
        </p:nvSpPr>
        <p:spPr bwMode="auto">
          <a:xfrm>
            <a:off x="2917825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3" name="Line 80"/>
          <p:cNvSpPr>
            <a:spLocks noChangeShapeType="1"/>
          </p:cNvSpPr>
          <p:nvPr/>
        </p:nvSpPr>
        <p:spPr bwMode="auto">
          <a:xfrm>
            <a:off x="30940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4" name="Line 81"/>
          <p:cNvSpPr>
            <a:spLocks noChangeShapeType="1"/>
          </p:cNvSpPr>
          <p:nvPr/>
        </p:nvSpPr>
        <p:spPr bwMode="auto">
          <a:xfrm>
            <a:off x="32654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5" name="Line 82"/>
          <p:cNvSpPr>
            <a:spLocks noChangeShapeType="1"/>
          </p:cNvSpPr>
          <p:nvPr/>
        </p:nvSpPr>
        <p:spPr bwMode="auto">
          <a:xfrm>
            <a:off x="3435350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6" name="Line 83"/>
          <p:cNvSpPr>
            <a:spLocks noChangeShapeType="1"/>
          </p:cNvSpPr>
          <p:nvPr/>
        </p:nvSpPr>
        <p:spPr bwMode="auto">
          <a:xfrm>
            <a:off x="36115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7" name="Line 84"/>
          <p:cNvSpPr>
            <a:spLocks noChangeShapeType="1"/>
          </p:cNvSpPr>
          <p:nvPr/>
        </p:nvSpPr>
        <p:spPr bwMode="auto">
          <a:xfrm>
            <a:off x="37830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8" name="Line 85"/>
          <p:cNvSpPr>
            <a:spLocks noChangeShapeType="1"/>
          </p:cNvSpPr>
          <p:nvPr/>
        </p:nvSpPr>
        <p:spPr bwMode="auto">
          <a:xfrm>
            <a:off x="3952875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9" name="Line 86"/>
          <p:cNvSpPr>
            <a:spLocks noChangeShapeType="1"/>
          </p:cNvSpPr>
          <p:nvPr/>
        </p:nvSpPr>
        <p:spPr bwMode="auto">
          <a:xfrm>
            <a:off x="41290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0" name="Line 87"/>
          <p:cNvSpPr>
            <a:spLocks noChangeShapeType="1"/>
          </p:cNvSpPr>
          <p:nvPr/>
        </p:nvSpPr>
        <p:spPr bwMode="auto">
          <a:xfrm>
            <a:off x="43005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1" name="Line 88"/>
          <p:cNvSpPr>
            <a:spLocks noChangeShapeType="1"/>
          </p:cNvSpPr>
          <p:nvPr/>
        </p:nvSpPr>
        <p:spPr bwMode="auto">
          <a:xfrm>
            <a:off x="4470400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2" name="Line 89"/>
          <p:cNvSpPr>
            <a:spLocks noChangeShapeType="1"/>
          </p:cNvSpPr>
          <p:nvPr/>
        </p:nvSpPr>
        <p:spPr bwMode="auto">
          <a:xfrm>
            <a:off x="46466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3" name="Line 90"/>
          <p:cNvSpPr>
            <a:spLocks noChangeShapeType="1"/>
          </p:cNvSpPr>
          <p:nvPr/>
        </p:nvSpPr>
        <p:spPr bwMode="auto">
          <a:xfrm>
            <a:off x="48180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4" name="Line 91"/>
          <p:cNvSpPr>
            <a:spLocks noChangeShapeType="1"/>
          </p:cNvSpPr>
          <p:nvPr/>
        </p:nvSpPr>
        <p:spPr bwMode="auto">
          <a:xfrm>
            <a:off x="4987925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5" name="Line 92"/>
          <p:cNvSpPr>
            <a:spLocks noChangeShapeType="1"/>
          </p:cNvSpPr>
          <p:nvPr/>
        </p:nvSpPr>
        <p:spPr bwMode="auto">
          <a:xfrm>
            <a:off x="51641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6" name="Line 93"/>
          <p:cNvSpPr>
            <a:spLocks noChangeShapeType="1"/>
          </p:cNvSpPr>
          <p:nvPr/>
        </p:nvSpPr>
        <p:spPr bwMode="auto">
          <a:xfrm>
            <a:off x="53355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7" name="Line 94"/>
          <p:cNvSpPr>
            <a:spLocks noChangeShapeType="1"/>
          </p:cNvSpPr>
          <p:nvPr/>
        </p:nvSpPr>
        <p:spPr bwMode="auto">
          <a:xfrm>
            <a:off x="5505450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8" name="Line 95"/>
          <p:cNvSpPr>
            <a:spLocks noChangeShapeType="1"/>
          </p:cNvSpPr>
          <p:nvPr/>
        </p:nvSpPr>
        <p:spPr bwMode="auto">
          <a:xfrm>
            <a:off x="56816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39" name="Line 96"/>
          <p:cNvSpPr>
            <a:spLocks noChangeShapeType="1"/>
          </p:cNvSpPr>
          <p:nvPr/>
        </p:nvSpPr>
        <p:spPr bwMode="auto">
          <a:xfrm>
            <a:off x="58531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0" name="Line 97"/>
          <p:cNvSpPr>
            <a:spLocks noChangeShapeType="1"/>
          </p:cNvSpPr>
          <p:nvPr/>
        </p:nvSpPr>
        <p:spPr bwMode="auto">
          <a:xfrm>
            <a:off x="6022975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1" name="Line 98"/>
          <p:cNvSpPr>
            <a:spLocks noChangeShapeType="1"/>
          </p:cNvSpPr>
          <p:nvPr/>
        </p:nvSpPr>
        <p:spPr bwMode="auto">
          <a:xfrm>
            <a:off x="61991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2" name="Line 99"/>
          <p:cNvSpPr>
            <a:spLocks noChangeShapeType="1"/>
          </p:cNvSpPr>
          <p:nvPr/>
        </p:nvSpPr>
        <p:spPr bwMode="auto">
          <a:xfrm>
            <a:off x="63706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" name="Line 100"/>
          <p:cNvSpPr>
            <a:spLocks noChangeShapeType="1"/>
          </p:cNvSpPr>
          <p:nvPr/>
        </p:nvSpPr>
        <p:spPr bwMode="auto">
          <a:xfrm>
            <a:off x="6540500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" name="Line 101"/>
          <p:cNvSpPr>
            <a:spLocks noChangeShapeType="1"/>
          </p:cNvSpPr>
          <p:nvPr/>
        </p:nvSpPr>
        <p:spPr bwMode="auto">
          <a:xfrm>
            <a:off x="67167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" name="Line 102"/>
          <p:cNvSpPr>
            <a:spLocks noChangeShapeType="1"/>
          </p:cNvSpPr>
          <p:nvPr/>
        </p:nvSpPr>
        <p:spPr bwMode="auto">
          <a:xfrm>
            <a:off x="68881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6" name="Line 103"/>
          <p:cNvSpPr>
            <a:spLocks noChangeShapeType="1"/>
          </p:cNvSpPr>
          <p:nvPr/>
        </p:nvSpPr>
        <p:spPr bwMode="auto">
          <a:xfrm>
            <a:off x="7058025" y="1620838"/>
            <a:ext cx="6826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7" name="Line 104"/>
          <p:cNvSpPr>
            <a:spLocks noChangeShapeType="1"/>
          </p:cNvSpPr>
          <p:nvPr/>
        </p:nvSpPr>
        <p:spPr bwMode="auto">
          <a:xfrm>
            <a:off x="723423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8" name="Line 105"/>
          <p:cNvSpPr>
            <a:spLocks noChangeShapeType="1"/>
          </p:cNvSpPr>
          <p:nvPr/>
        </p:nvSpPr>
        <p:spPr bwMode="auto">
          <a:xfrm>
            <a:off x="7405688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9" name="Line 106"/>
          <p:cNvSpPr>
            <a:spLocks noChangeShapeType="1"/>
          </p:cNvSpPr>
          <p:nvPr/>
        </p:nvSpPr>
        <p:spPr bwMode="auto">
          <a:xfrm>
            <a:off x="7575550" y="162083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0" name="Line 107"/>
          <p:cNvSpPr>
            <a:spLocks noChangeShapeType="1"/>
          </p:cNvSpPr>
          <p:nvPr/>
        </p:nvSpPr>
        <p:spPr bwMode="auto">
          <a:xfrm>
            <a:off x="775176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1" name="Line 108"/>
          <p:cNvSpPr>
            <a:spLocks noChangeShapeType="1"/>
          </p:cNvSpPr>
          <p:nvPr/>
        </p:nvSpPr>
        <p:spPr bwMode="auto">
          <a:xfrm>
            <a:off x="7923213" y="162083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2" name="Line 109"/>
          <p:cNvSpPr>
            <a:spLocks noChangeShapeType="1"/>
          </p:cNvSpPr>
          <p:nvPr/>
        </p:nvSpPr>
        <p:spPr bwMode="auto">
          <a:xfrm>
            <a:off x="1325563" y="4281488"/>
            <a:ext cx="6191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3" name="Line 110"/>
          <p:cNvSpPr>
            <a:spLocks noChangeShapeType="1"/>
          </p:cNvSpPr>
          <p:nvPr/>
        </p:nvSpPr>
        <p:spPr bwMode="auto">
          <a:xfrm>
            <a:off x="14954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4" name="Line 111"/>
          <p:cNvSpPr>
            <a:spLocks noChangeShapeType="1"/>
          </p:cNvSpPr>
          <p:nvPr/>
        </p:nvSpPr>
        <p:spPr bwMode="auto">
          <a:xfrm>
            <a:off x="1666875" y="428148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5" name="Line 112"/>
          <p:cNvSpPr>
            <a:spLocks noChangeShapeType="1"/>
          </p:cNvSpPr>
          <p:nvPr/>
        </p:nvSpPr>
        <p:spPr bwMode="auto">
          <a:xfrm>
            <a:off x="1841500" y="4281488"/>
            <a:ext cx="63500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6" name="Line 113"/>
          <p:cNvSpPr>
            <a:spLocks noChangeShapeType="1"/>
          </p:cNvSpPr>
          <p:nvPr/>
        </p:nvSpPr>
        <p:spPr bwMode="auto">
          <a:xfrm>
            <a:off x="20129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7" name="Line 114"/>
          <p:cNvSpPr>
            <a:spLocks noChangeShapeType="1"/>
          </p:cNvSpPr>
          <p:nvPr/>
        </p:nvSpPr>
        <p:spPr bwMode="auto">
          <a:xfrm>
            <a:off x="2184400" y="428148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8" name="Line 115"/>
          <p:cNvSpPr>
            <a:spLocks noChangeShapeType="1"/>
          </p:cNvSpPr>
          <p:nvPr/>
        </p:nvSpPr>
        <p:spPr bwMode="auto">
          <a:xfrm>
            <a:off x="2359025" y="4281488"/>
            <a:ext cx="63500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59" name="Line 116"/>
          <p:cNvSpPr>
            <a:spLocks noChangeShapeType="1"/>
          </p:cNvSpPr>
          <p:nvPr/>
        </p:nvSpPr>
        <p:spPr bwMode="auto">
          <a:xfrm>
            <a:off x="25304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0" name="Line 117"/>
          <p:cNvSpPr>
            <a:spLocks noChangeShapeType="1"/>
          </p:cNvSpPr>
          <p:nvPr/>
        </p:nvSpPr>
        <p:spPr bwMode="auto">
          <a:xfrm>
            <a:off x="2701925" y="428148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1" name="Line 118"/>
          <p:cNvSpPr>
            <a:spLocks noChangeShapeType="1"/>
          </p:cNvSpPr>
          <p:nvPr/>
        </p:nvSpPr>
        <p:spPr bwMode="auto">
          <a:xfrm>
            <a:off x="2876550" y="4281488"/>
            <a:ext cx="63500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2" name="Line 119"/>
          <p:cNvSpPr>
            <a:spLocks noChangeShapeType="1"/>
          </p:cNvSpPr>
          <p:nvPr/>
        </p:nvSpPr>
        <p:spPr bwMode="auto">
          <a:xfrm>
            <a:off x="30480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3" name="Line 120"/>
          <p:cNvSpPr>
            <a:spLocks noChangeShapeType="1"/>
          </p:cNvSpPr>
          <p:nvPr/>
        </p:nvSpPr>
        <p:spPr bwMode="auto">
          <a:xfrm>
            <a:off x="3219450" y="4281488"/>
            <a:ext cx="66675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4" name="Line 121"/>
          <p:cNvSpPr>
            <a:spLocks noChangeShapeType="1"/>
          </p:cNvSpPr>
          <p:nvPr/>
        </p:nvSpPr>
        <p:spPr bwMode="auto">
          <a:xfrm>
            <a:off x="33940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5" name="Line 122"/>
          <p:cNvSpPr>
            <a:spLocks noChangeShapeType="1"/>
          </p:cNvSpPr>
          <p:nvPr/>
        </p:nvSpPr>
        <p:spPr bwMode="auto">
          <a:xfrm>
            <a:off x="35655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6" name="Line 123"/>
          <p:cNvSpPr>
            <a:spLocks noChangeShapeType="1"/>
          </p:cNvSpPr>
          <p:nvPr/>
        </p:nvSpPr>
        <p:spPr bwMode="auto">
          <a:xfrm>
            <a:off x="3735388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7" name="Line 124"/>
          <p:cNvSpPr>
            <a:spLocks noChangeShapeType="1"/>
          </p:cNvSpPr>
          <p:nvPr/>
        </p:nvSpPr>
        <p:spPr bwMode="auto">
          <a:xfrm>
            <a:off x="39116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8" name="Line 125"/>
          <p:cNvSpPr>
            <a:spLocks noChangeShapeType="1"/>
          </p:cNvSpPr>
          <p:nvPr/>
        </p:nvSpPr>
        <p:spPr bwMode="auto">
          <a:xfrm>
            <a:off x="40830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69" name="Line 126"/>
          <p:cNvSpPr>
            <a:spLocks noChangeShapeType="1"/>
          </p:cNvSpPr>
          <p:nvPr/>
        </p:nvSpPr>
        <p:spPr bwMode="auto">
          <a:xfrm>
            <a:off x="4252913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0" name="Line 127"/>
          <p:cNvSpPr>
            <a:spLocks noChangeShapeType="1"/>
          </p:cNvSpPr>
          <p:nvPr/>
        </p:nvSpPr>
        <p:spPr bwMode="auto">
          <a:xfrm>
            <a:off x="44291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1" name="Line 128"/>
          <p:cNvSpPr>
            <a:spLocks noChangeShapeType="1"/>
          </p:cNvSpPr>
          <p:nvPr/>
        </p:nvSpPr>
        <p:spPr bwMode="auto">
          <a:xfrm>
            <a:off x="46005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2" name="Line 129"/>
          <p:cNvSpPr>
            <a:spLocks noChangeShapeType="1"/>
          </p:cNvSpPr>
          <p:nvPr/>
        </p:nvSpPr>
        <p:spPr bwMode="auto">
          <a:xfrm>
            <a:off x="4770438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3" name="Line 130"/>
          <p:cNvSpPr>
            <a:spLocks noChangeShapeType="1"/>
          </p:cNvSpPr>
          <p:nvPr/>
        </p:nvSpPr>
        <p:spPr bwMode="auto">
          <a:xfrm>
            <a:off x="49466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4" name="Line 131"/>
          <p:cNvSpPr>
            <a:spLocks noChangeShapeType="1"/>
          </p:cNvSpPr>
          <p:nvPr/>
        </p:nvSpPr>
        <p:spPr bwMode="auto">
          <a:xfrm>
            <a:off x="51181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5" name="Line 132"/>
          <p:cNvSpPr>
            <a:spLocks noChangeShapeType="1"/>
          </p:cNvSpPr>
          <p:nvPr/>
        </p:nvSpPr>
        <p:spPr bwMode="auto">
          <a:xfrm>
            <a:off x="5287963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6" name="Line 133"/>
          <p:cNvSpPr>
            <a:spLocks noChangeShapeType="1"/>
          </p:cNvSpPr>
          <p:nvPr/>
        </p:nvSpPr>
        <p:spPr bwMode="auto">
          <a:xfrm>
            <a:off x="54641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7" name="Line 134"/>
          <p:cNvSpPr>
            <a:spLocks noChangeShapeType="1"/>
          </p:cNvSpPr>
          <p:nvPr/>
        </p:nvSpPr>
        <p:spPr bwMode="auto">
          <a:xfrm>
            <a:off x="56356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8" name="Line 135"/>
          <p:cNvSpPr>
            <a:spLocks noChangeShapeType="1"/>
          </p:cNvSpPr>
          <p:nvPr/>
        </p:nvSpPr>
        <p:spPr bwMode="auto">
          <a:xfrm>
            <a:off x="5805488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79" name="Line 136"/>
          <p:cNvSpPr>
            <a:spLocks noChangeShapeType="1"/>
          </p:cNvSpPr>
          <p:nvPr/>
        </p:nvSpPr>
        <p:spPr bwMode="auto">
          <a:xfrm>
            <a:off x="59817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0" name="Line 137"/>
          <p:cNvSpPr>
            <a:spLocks noChangeShapeType="1"/>
          </p:cNvSpPr>
          <p:nvPr/>
        </p:nvSpPr>
        <p:spPr bwMode="auto">
          <a:xfrm>
            <a:off x="61531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1" name="Line 138"/>
          <p:cNvSpPr>
            <a:spLocks noChangeShapeType="1"/>
          </p:cNvSpPr>
          <p:nvPr/>
        </p:nvSpPr>
        <p:spPr bwMode="auto">
          <a:xfrm>
            <a:off x="6323013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2" name="Line 139"/>
          <p:cNvSpPr>
            <a:spLocks noChangeShapeType="1"/>
          </p:cNvSpPr>
          <p:nvPr/>
        </p:nvSpPr>
        <p:spPr bwMode="auto">
          <a:xfrm>
            <a:off x="64992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3" name="Line 140"/>
          <p:cNvSpPr>
            <a:spLocks noChangeShapeType="1"/>
          </p:cNvSpPr>
          <p:nvPr/>
        </p:nvSpPr>
        <p:spPr bwMode="auto">
          <a:xfrm>
            <a:off x="66706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4" name="Line 141"/>
          <p:cNvSpPr>
            <a:spLocks noChangeShapeType="1"/>
          </p:cNvSpPr>
          <p:nvPr/>
        </p:nvSpPr>
        <p:spPr bwMode="auto">
          <a:xfrm>
            <a:off x="6840538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5" name="Line 142"/>
          <p:cNvSpPr>
            <a:spLocks noChangeShapeType="1"/>
          </p:cNvSpPr>
          <p:nvPr/>
        </p:nvSpPr>
        <p:spPr bwMode="auto">
          <a:xfrm>
            <a:off x="70167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6" name="Line 143"/>
          <p:cNvSpPr>
            <a:spLocks noChangeShapeType="1"/>
          </p:cNvSpPr>
          <p:nvPr/>
        </p:nvSpPr>
        <p:spPr bwMode="auto">
          <a:xfrm>
            <a:off x="71882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7" name="Line 144"/>
          <p:cNvSpPr>
            <a:spLocks noChangeShapeType="1"/>
          </p:cNvSpPr>
          <p:nvPr/>
        </p:nvSpPr>
        <p:spPr bwMode="auto">
          <a:xfrm>
            <a:off x="7358063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8" name="Line 145"/>
          <p:cNvSpPr>
            <a:spLocks noChangeShapeType="1"/>
          </p:cNvSpPr>
          <p:nvPr/>
        </p:nvSpPr>
        <p:spPr bwMode="auto">
          <a:xfrm>
            <a:off x="753427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89" name="Line 146"/>
          <p:cNvSpPr>
            <a:spLocks noChangeShapeType="1"/>
          </p:cNvSpPr>
          <p:nvPr/>
        </p:nvSpPr>
        <p:spPr bwMode="auto">
          <a:xfrm>
            <a:off x="7705725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0" name="Line 147"/>
          <p:cNvSpPr>
            <a:spLocks noChangeShapeType="1"/>
          </p:cNvSpPr>
          <p:nvPr/>
        </p:nvSpPr>
        <p:spPr bwMode="auto">
          <a:xfrm>
            <a:off x="7875588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1" name="Line 148"/>
          <p:cNvSpPr>
            <a:spLocks noChangeShapeType="1"/>
          </p:cNvSpPr>
          <p:nvPr/>
        </p:nvSpPr>
        <p:spPr bwMode="auto">
          <a:xfrm>
            <a:off x="805180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2" name="Line 149"/>
          <p:cNvSpPr>
            <a:spLocks noChangeShapeType="1"/>
          </p:cNvSpPr>
          <p:nvPr/>
        </p:nvSpPr>
        <p:spPr bwMode="auto">
          <a:xfrm>
            <a:off x="8223250" y="4281488"/>
            <a:ext cx="61913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3" name="Line 150"/>
          <p:cNvSpPr>
            <a:spLocks noChangeShapeType="1"/>
          </p:cNvSpPr>
          <p:nvPr/>
        </p:nvSpPr>
        <p:spPr bwMode="auto">
          <a:xfrm>
            <a:off x="8393113" y="4281488"/>
            <a:ext cx="68262" cy="1587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4" name="Line 151"/>
          <p:cNvSpPr>
            <a:spLocks noChangeShapeType="1"/>
          </p:cNvSpPr>
          <p:nvPr/>
        </p:nvSpPr>
        <p:spPr bwMode="auto">
          <a:xfrm>
            <a:off x="842963" y="1614488"/>
            <a:ext cx="1587" cy="63500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5" name="Line 152"/>
          <p:cNvSpPr>
            <a:spLocks noChangeShapeType="1"/>
          </p:cNvSpPr>
          <p:nvPr/>
        </p:nvSpPr>
        <p:spPr bwMode="auto">
          <a:xfrm>
            <a:off x="842963" y="1785938"/>
            <a:ext cx="1587" cy="61912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6" name="Line 153"/>
          <p:cNvSpPr>
            <a:spLocks noChangeShapeType="1"/>
          </p:cNvSpPr>
          <p:nvPr/>
        </p:nvSpPr>
        <p:spPr bwMode="auto">
          <a:xfrm>
            <a:off x="842963" y="1957388"/>
            <a:ext cx="1587" cy="66675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7" name="Freeform 154"/>
          <p:cNvSpPr>
            <a:spLocks/>
          </p:cNvSpPr>
          <p:nvPr/>
        </p:nvSpPr>
        <p:spPr bwMode="auto">
          <a:xfrm>
            <a:off x="781050" y="1987550"/>
            <a:ext cx="123825" cy="212725"/>
          </a:xfrm>
          <a:custGeom>
            <a:avLst/>
            <a:gdLst>
              <a:gd name="T0" fmla="*/ 638859568 w 24"/>
              <a:gd name="T1" fmla="*/ 161515328 h 41"/>
              <a:gd name="T2" fmla="*/ 0 w 24"/>
              <a:gd name="T3" fmla="*/ 161515328 h 41"/>
              <a:gd name="T4" fmla="*/ 319427204 w 24"/>
              <a:gd name="T5" fmla="*/ 1103705417 h 41"/>
              <a:gd name="T6" fmla="*/ 638859568 w 24"/>
              <a:gd name="T7" fmla="*/ 16151532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1"/>
              <a:gd name="T14" fmla="*/ 24 w 24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1">
                <a:moveTo>
                  <a:pt x="24" y="6"/>
                </a:moveTo>
                <a:cubicBezTo>
                  <a:pt x="24" y="6"/>
                  <a:pt x="12" y="0"/>
                  <a:pt x="0" y="6"/>
                </a:cubicBezTo>
                <a:cubicBezTo>
                  <a:pt x="2" y="13"/>
                  <a:pt x="12" y="41"/>
                  <a:pt x="12" y="41"/>
                </a:cubicBezTo>
                <a:cubicBezTo>
                  <a:pt x="12" y="41"/>
                  <a:pt x="24" y="6"/>
                  <a:pt x="24" y="6"/>
                </a:cubicBezTo>
                <a:close/>
              </a:path>
            </a:pathLst>
          </a:custGeom>
          <a:solidFill>
            <a:srgbClr val="555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8" name="Line 155"/>
          <p:cNvSpPr>
            <a:spLocks noChangeShapeType="1"/>
          </p:cNvSpPr>
          <p:nvPr/>
        </p:nvSpPr>
        <p:spPr bwMode="auto">
          <a:xfrm>
            <a:off x="8083550" y="1604963"/>
            <a:ext cx="1588" cy="66675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9" name="Line 156"/>
          <p:cNvSpPr>
            <a:spLocks noChangeShapeType="1"/>
          </p:cNvSpPr>
          <p:nvPr/>
        </p:nvSpPr>
        <p:spPr bwMode="auto">
          <a:xfrm>
            <a:off x="8083550" y="1781175"/>
            <a:ext cx="1588" cy="61913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0" name="Freeform 157"/>
          <p:cNvSpPr>
            <a:spLocks/>
          </p:cNvSpPr>
          <p:nvPr/>
        </p:nvSpPr>
        <p:spPr bwMode="auto">
          <a:xfrm>
            <a:off x="8083550" y="1951038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60000 65536"/>
              <a:gd name="T7" fmla="*/ 0 60000 65536"/>
              <a:gd name="T8" fmla="*/ 0 60000 65536"/>
              <a:gd name="T9" fmla="*/ 0 w 1588"/>
              <a:gd name="T10" fmla="*/ 0 h 1587"/>
              <a:gd name="T11" fmla="*/ 1588 w 158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1" name="Line 158"/>
          <p:cNvSpPr>
            <a:spLocks noChangeShapeType="1"/>
          </p:cNvSpPr>
          <p:nvPr/>
        </p:nvSpPr>
        <p:spPr bwMode="auto">
          <a:xfrm>
            <a:off x="7813675" y="2562225"/>
            <a:ext cx="66675" cy="1588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2" name="Line 159"/>
          <p:cNvSpPr>
            <a:spLocks noChangeShapeType="1"/>
          </p:cNvSpPr>
          <p:nvPr/>
        </p:nvSpPr>
        <p:spPr bwMode="auto">
          <a:xfrm>
            <a:off x="7989888" y="2562225"/>
            <a:ext cx="61912" cy="1588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3" name="Line 160"/>
          <p:cNvSpPr>
            <a:spLocks noChangeShapeType="1"/>
          </p:cNvSpPr>
          <p:nvPr/>
        </p:nvSpPr>
        <p:spPr bwMode="auto">
          <a:xfrm>
            <a:off x="8159750" y="2562225"/>
            <a:ext cx="68263" cy="1588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4" name="Line 161"/>
          <p:cNvSpPr>
            <a:spLocks noChangeShapeType="1"/>
          </p:cNvSpPr>
          <p:nvPr/>
        </p:nvSpPr>
        <p:spPr bwMode="auto">
          <a:xfrm>
            <a:off x="8331200" y="2562225"/>
            <a:ext cx="66675" cy="1588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5" name="Freeform 162"/>
          <p:cNvSpPr>
            <a:spLocks/>
          </p:cNvSpPr>
          <p:nvPr/>
        </p:nvSpPr>
        <p:spPr bwMode="auto">
          <a:xfrm>
            <a:off x="8507413" y="2562225"/>
            <a:ext cx="15875" cy="1588"/>
          </a:xfrm>
          <a:custGeom>
            <a:avLst/>
            <a:gdLst>
              <a:gd name="T0" fmla="*/ 0 w 10"/>
              <a:gd name="T1" fmla="*/ 0 h 1588"/>
              <a:gd name="T2" fmla="*/ 25201559 w 10"/>
              <a:gd name="T3" fmla="*/ 0 h 1588"/>
              <a:gd name="T4" fmla="*/ 25201559 w 10"/>
              <a:gd name="T5" fmla="*/ 0 h 1588"/>
              <a:gd name="T6" fmla="*/ 0 60000 65536"/>
              <a:gd name="T7" fmla="*/ 0 60000 65536"/>
              <a:gd name="T8" fmla="*/ 0 60000 65536"/>
              <a:gd name="T9" fmla="*/ 0 w 10"/>
              <a:gd name="T10" fmla="*/ 0 h 1588"/>
              <a:gd name="T11" fmla="*/ 10 w 1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588">
                <a:moveTo>
                  <a:pt x="0" y="0"/>
                </a:moveTo>
                <a:lnTo>
                  <a:pt x="10" y="0"/>
                </a:lnTo>
              </a:path>
            </a:pathLst>
          </a:cu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6" name="Line 163"/>
          <p:cNvSpPr>
            <a:spLocks noChangeShapeType="1"/>
          </p:cNvSpPr>
          <p:nvPr/>
        </p:nvSpPr>
        <p:spPr bwMode="auto">
          <a:xfrm>
            <a:off x="8532813" y="2557463"/>
            <a:ext cx="1587" cy="66675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7" name="Line 164"/>
          <p:cNvSpPr>
            <a:spLocks noChangeShapeType="1"/>
          </p:cNvSpPr>
          <p:nvPr/>
        </p:nvSpPr>
        <p:spPr bwMode="auto">
          <a:xfrm>
            <a:off x="8532813" y="2733675"/>
            <a:ext cx="1587" cy="61913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8" name="Line 165"/>
          <p:cNvSpPr>
            <a:spLocks noChangeShapeType="1"/>
          </p:cNvSpPr>
          <p:nvPr/>
        </p:nvSpPr>
        <p:spPr bwMode="auto">
          <a:xfrm>
            <a:off x="8532813" y="2903538"/>
            <a:ext cx="1587" cy="63500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09" name="Line 166"/>
          <p:cNvSpPr>
            <a:spLocks noChangeShapeType="1"/>
          </p:cNvSpPr>
          <p:nvPr/>
        </p:nvSpPr>
        <p:spPr bwMode="auto">
          <a:xfrm>
            <a:off x="8532813" y="3074988"/>
            <a:ext cx="1587" cy="66675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0" name="Line 167"/>
          <p:cNvSpPr>
            <a:spLocks noChangeShapeType="1"/>
          </p:cNvSpPr>
          <p:nvPr/>
        </p:nvSpPr>
        <p:spPr bwMode="auto">
          <a:xfrm>
            <a:off x="8532813" y="3251200"/>
            <a:ext cx="1587" cy="61913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1" name="Line 168"/>
          <p:cNvSpPr>
            <a:spLocks noChangeShapeType="1"/>
          </p:cNvSpPr>
          <p:nvPr/>
        </p:nvSpPr>
        <p:spPr bwMode="auto">
          <a:xfrm>
            <a:off x="8532813" y="3422650"/>
            <a:ext cx="1587" cy="61913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2" name="Line 169"/>
          <p:cNvSpPr>
            <a:spLocks noChangeShapeType="1"/>
          </p:cNvSpPr>
          <p:nvPr/>
        </p:nvSpPr>
        <p:spPr bwMode="auto">
          <a:xfrm>
            <a:off x="8532813" y="3592513"/>
            <a:ext cx="1587" cy="68262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3" name="Line 170"/>
          <p:cNvSpPr>
            <a:spLocks noChangeShapeType="1"/>
          </p:cNvSpPr>
          <p:nvPr/>
        </p:nvSpPr>
        <p:spPr bwMode="auto">
          <a:xfrm>
            <a:off x="8532813" y="3768725"/>
            <a:ext cx="1587" cy="61913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4" name="Line 171"/>
          <p:cNvSpPr>
            <a:spLocks noChangeShapeType="1"/>
          </p:cNvSpPr>
          <p:nvPr/>
        </p:nvSpPr>
        <p:spPr bwMode="auto">
          <a:xfrm>
            <a:off x="8532813" y="3940175"/>
            <a:ext cx="1587" cy="61913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5" name="Line 172"/>
          <p:cNvSpPr>
            <a:spLocks noChangeShapeType="1"/>
          </p:cNvSpPr>
          <p:nvPr/>
        </p:nvSpPr>
        <p:spPr bwMode="auto">
          <a:xfrm>
            <a:off x="8532813" y="4110038"/>
            <a:ext cx="1587" cy="68262"/>
          </a:xfrm>
          <a:prstGeom prst="line">
            <a:avLst/>
          </a:prstGeom>
          <a:noFill/>
          <a:ln w="31750">
            <a:solidFill>
              <a:srgbClr val="38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6" name="Line 173"/>
          <p:cNvSpPr>
            <a:spLocks noChangeShapeType="1"/>
          </p:cNvSpPr>
          <p:nvPr/>
        </p:nvSpPr>
        <p:spPr bwMode="auto">
          <a:xfrm flipV="1">
            <a:off x="1330325" y="4208463"/>
            <a:ext cx="1588" cy="68262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7" name="Line 174"/>
          <p:cNvSpPr>
            <a:spLocks noChangeShapeType="1"/>
          </p:cNvSpPr>
          <p:nvPr/>
        </p:nvSpPr>
        <p:spPr bwMode="auto">
          <a:xfrm flipV="1">
            <a:off x="1330325" y="4038600"/>
            <a:ext cx="1588" cy="66675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8" name="Line 175"/>
          <p:cNvSpPr>
            <a:spLocks noChangeShapeType="1"/>
          </p:cNvSpPr>
          <p:nvPr/>
        </p:nvSpPr>
        <p:spPr bwMode="auto">
          <a:xfrm flipV="1">
            <a:off x="1330325" y="3867150"/>
            <a:ext cx="1588" cy="61913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9" name="Line 176"/>
          <p:cNvSpPr>
            <a:spLocks noChangeShapeType="1"/>
          </p:cNvSpPr>
          <p:nvPr/>
        </p:nvSpPr>
        <p:spPr bwMode="auto">
          <a:xfrm flipV="1">
            <a:off x="1330325" y="3690938"/>
            <a:ext cx="1588" cy="66675"/>
          </a:xfrm>
          <a:prstGeom prst="line">
            <a:avLst/>
          </a:prstGeom>
          <a:noFill/>
          <a:ln w="31750">
            <a:solidFill>
              <a:srgbClr val="5555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20" name="Freeform 177"/>
          <p:cNvSpPr>
            <a:spLocks/>
          </p:cNvSpPr>
          <p:nvPr/>
        </p:nvSpPr>
        <p:spPr bwMode="auto">
          <a:xfrm>
            <a:off x="1268413" y="3422650"/>
            <a:ext cx="123825" cy="211138"/>
          </a:xfrm>
          <a:custGeom>
            <a:avLst/>
            <a:gdLst>
              <a:gd name="T0" fmla="*/ 0 w 24"/>
              <a:gd name="T1" fmla="*/ 928183223 h 41"/>
              <a:gd name="T2" fmla="*/ 638859568 w 24"/>
              <a:gd name="T3" fmla="*/ 928183223 h 41"/>
              <a:gd name="T4" fmla="*/ 319427204 w 24"/>
              <a:gd name="T5" fmla="*/ 0 h 41"/>
              <a:gd name="T6" fmla="*/ 0 w 24"/>
              <a:gd name="T7" fmla="*/ 928183223 h 41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1"/>
              <a:gd name="T14" fmla="*/ 24 w 24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1">
                <a:moveTo>
                  <a:pt x="0" y="35"/>
                </a:moveTo>
                <a:cubicBezTo>
                  <a:pt x="0" y="35"/>
                  <a:pt x="12" y="41"/>
                  <a:pt x="24" y="35"/>
                </a:cubicBezTo>
                <a:cubicBezTo>
                  <a:pt x="22" y="28"/>
                  <a:pt x="12" y="0"/>
                  <a:pt x="12" y="0"/>
                </a:cubicBezTo>
                <a:cubicBezTo>
                  <a:pt x="12" y="0"/>
                  <a:pt x="0" y="35"/>
                  <a:pt x="0" y="35"/>
                </a:cubicBezTo>
                <a:close/>
              </a:path>
            </a:pathLst>
          </a:custGeom>
          <a:solidFill>
            <a:srgbClr val="555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21" name="Rectangle 178"/>
          <p:cNvSpPr>
            <a:spLocks noChangeArrowheads="1"/>
          </p:cNvSpPr>
          <p:nvPr/>
        </p:nvSpPr>
        <p:spPr bwMode="auto">
          <a:xfrm>
            <a:off x="6664325" y="179070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22" name="Rectangle 179"/>
          <p:cNvSpPr>
            <a:spLocks noChangeArrowheads="1"/>
          </p:cNvSpPr>
          <p:nvPr/>
        </p:nvSpPr>
        <p:spPr bwMode="auto">
          <a:xfrm>
            <a:off x="5899150" y="3379788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H</a:t>
            </a:r>
            <a:endParaRPr lang="en-US" altLang="ja-JP"/>
          </a:p>
        </p:txBody>
      </p:sp>
      <p:sp>
        <p:nvSpPr>
          <p:cNvPr id="10423" name="Rectangle 180"/>
          <p:cNvSpPr>
            <a:spLocks noChangeArrowheads="1"/>
          </p:cNvSpPr>
          <p:nvPr/>
        </p:nvSpPr>
        <p:spPr bwMode="auto">
          <a:xfrm>
            <a:off x="5992813" y="3379788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N</a:t>
            </a:r>
            <a:endParaRPr lang="en-US" altLang="ja-JP"/>
          </a:p>
        </p:txBody>
      </p:sp>
      <p:sp>
        <p:nvSpPr>
          <p:cNvPr id="10424" name="Rectangle 181"/>
          <p:cNvSpPr>
            <a:spLocks noChangeArrowheads="1"/>
          </p:cNvSpPr>
          <p:nvPr/>
        </p:nvSpPr>
        <p:spPr bwMode="auto">
          <a:xfrm>
            <a:off x="6084888" y="3379788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25" name="Rectangle 182"/>
          <p:cNvSpPr>
            <a:spLocks noChangeArrowheads="1"/>
          </p:cNvSpPr>
          <p:nvPr/>
        </p:nvSpPr>
        <p:spPr bwMode="auto">
          <a:xfrm>
            <a:off x="6169025" y="3379788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F</a:t>
            </a:r>
            <a:endParaRPr lang="en-US" altLang="ja-JP"/>
          </a:p>
        </p:txBody>
      </p:sp>
      <p:sp>
        <p:nvSpPr>
          <p:cNvPr id="10426" name="Rectangle 183"/>
          <p:cNvSpPr>
            <a:spLocks noChangeArrowheads="1"/>
          </p:cNvSpPr>
          <p:nvPr/>
        </p:nvSpPr>
        <p:spPr bwMode="auto">
          <a:xfrm>
            <a:off x="4021138" y="2749550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427" name="Rectangle 184"/>
          <p:cNvSpPr>
            <a:spLocks noChangeArrowheads="1"/>
          </p:cNvSpPr>
          <p:nvPr/>
        </p:nvSpPr>
        <p:spPr bwMode="auto">
          <a:xfrm>
            <a:off x="4103688" y="2749550"/>
            <a:ext cx="49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428" name="Rectangle 185"/>
          <p:cNvSpPr>
            <a:spLocks noChangeArrowheads="1"/>
          </p:cNvSpPr>
          <p:nvPr/>
        </p:nvSpPr>
        <p:spPr bwMode="auto">
          <a:xfrm>
            <a:off x="4156075" y="2749550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:</a:t>
            </a:r>
            <a:endParaRPr lang="en-US" altLang="ja-JP"/>
          </a:p>
        </p:txBody>
      </p:sp>
      <p:sp>
        <p:nvSpPr>
          <p:cNvPr id="10429" name="Rectangle 186"/>
          <p:cNvSpPr>
            <a:spLocks noChangeArrowheads="1"/>
          </p:cNvSpPr>
          <p:nvPr/>
        </p:nvSpPr>
        <p:spPr bwMode="auto">
          <a:xfrm>
            <a:off x="4202113" y="2749550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f</a:t>
            </a:r>
            <a:endParaRPr lang="en-US" altLang="ja-JP"/>
          </a:p>
        </p:txBody>
      </p:sp>
      <p:sp>
        <p:nvSpPr>
          <p:cNvPr id="10430" name="Rectangle 187"/>
          <p:cNvSpPr>
            <a:spLocks noChangeArrowheads="1"/>
          </p:cNvSpPr>
          <p:nvPr/>
        </p:nvSpPr>
        <p:spPr bwMode="auto">
          <a:xfrm>
            <a:off x="4243388" y="27495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31" name="Rectangle 188"/>
          <p:cNvSpPr>
            <a:spLocks noChangeArrowheads="1"/>
          </p:cNvSpPr>
          <p:nvPr/>
        </p:nvSpPr>
        <p:spPr bwMode="auto">
          <a:xfrm>
            <a:off x="4279900" y="274955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b</a:t>
            </a:r>
            <a:endParaRPr lang="en-US" altLang="ja-JP"/>
          </a:p>
        </p:txBody>
      </p:sp>
      <p:sp>
        <p:nvSpPr>
          <p:cNvPr id="10432" name="Rectangle 189"/>
          <p:cNvSpPr>
            <a:spLocks noChangeArrowheads="1"/>
          </p:cNvSpPr>
          <p:nvPr/>
        </p:nvSpPr>
        <p:spPr bwMode="auto">
          <a:xfrm>
            <a:off x="4357688" y="27495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433" name="Rectangle 190"/>
          <p:cNvSpPr>
            <a:spLocks noChangeArrowheads="1"/>
          </p:cNvSpPr>
          <p:nvPr/>
        </p:nvSpPr>
        <p:spPr bwMode="auto">
          <a:xfrm>
            <a:off x="4429125" y="2749550"/>
            <a:ext cx="49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434" name="Rectangle 191"/>
          <p:cNvSpPr>
            <a:spLocks noChangeArrowheads="1"/>
          </p:cNvSpPr>
          <p:nvPr/>
        </p:nvSpPr>
        <p:spPr bwMode="auto">
          <a:xfrm>
            <a:off x="382588" y="2536825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435" name="Rectangle 192"/>
          <p:cNvSpPr>
            <a:spLocks noChangeArrowheads="1"/>
          </p:cNvSpPr>
          <p:nvPr/>
        </p:nvSpPr>
        <p:spPr bwMode="auto">
          <a:xfrm>
            <a:off x="471488" y="253682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u</a:t>
            </a:r>
            <a:endParaRPr lang="en-US" altLang="ja-JP"/>
          </a:p>
        </p:txBody>
      </p:sp>
      <p:sp>
        <p:nvSpPr>
          <p:cNvPr id="10436" name="Rectangle 193"/>
          <p:cNvSpPr>
            <a:spLocks noChangeArrowheads="1"/>
          </p:cNvSpPr>
          <p:nvPr/>
        </p:nvSpPr>
        <p:spPr bwMode="auto">
          <a:xfrm>
            <a:off x="549275" y="2536825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437" name="Rectangle 194"/>
          <p:cNvSpPr>
            <a:spLocks noChangeArrowheads="1"/>
          </p:cNvSpPr>
          <p:nvPr/>
        </p:nvSpPr>
        <p:spPr bwMode="auto">
          <a:xfrm>
            <a:off x="661988" y="253682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438" name="Rectangle 195"/>
          <p:cNvSpPr>
            <a:spLocks noChangeArrowheads="1"/>
          </p:cNvSpPr>
          <p:nvPr/>
        </p:nvSpPr>
        <p:spPr bwMode="auto">
          <a:xfrm>
            <a:off x="781050" y="25368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39" name="Rectangle 196"/>
          <p:cNvSpPr>
            <a:spLocks noChangeArrowheads="1"/>
          </p:cNvSpPr>
          <p:nvPr/>
        </p:nvSpPr>
        <p:spPr bwMode="auto">
          <a:xfrm>
            <a:off x="817563" y="2536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10440" name="Rectangle 197"/>
          <p:cNvSpPr>
            <a:spLocks noChangeArrowheads="1"/>
          </p:cNvSpPr>
          <p:nvPr/>
        </p:nvSpPr>
        <p:spPr bwMode="auto">
          <a:xfrm>
            <a:off x="890588" y="2536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s</a:t>
            </a:r>
            <a:endParaRPr lang="en-US" altLang="ja-JP"/>
          </a:p>
        </p:txBody>
      </p:sp>
      <p:sp>
        <p:nvSpPr>
          <p:cNvPr id="10441" name="Rectangle 198"/>
          <p:cNvSpPr>
            <a:spLocks noChangeArrowheads="1"/>
          </p:cNvSpPr>
          <p:nvPr/>
        </p:nvSpPr>
        <p:spPr bwMode="auto">
          <a:xfrm>
            <a:off x="962025" y="2536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442" name="Rectangle 199"/>
          <p:cNvSpPr>
            <a:spLocks noChangeArrowheads="1"/>
          </p:cNvSpPr>
          <p:nvPr/>
        </p:nvSpPr>
        <p:spPr bwMode="auto">
          <a:xfrm>
            <a:off x="1035050" y="2536825"/>
            <a:ext cx="49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443" name="Rectangle 200"/>
          <p:cNvSpPr>
            <a:spLocks noChangeArrowheads="1"/>
          </p:cNvSpPr>
          <p:nvPr/>
        </p:nvSpPr>
        <p:spPr bwMode="auto">
          <a:xfrm>
            <a:off x="492125" y="2697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1</a:t>
            </a:r>
            <a:endParaRPr lang="en-US" altLang="ja-JP"/>
          </a:p>
        </p:txBody>
      </p:sp>
      <p:sp>
        <p:nvSpPr>
          <p:cNvPr id="10444" name="Rectangle 201"/>
          <p:cNvSpPr>
            <a:spLocks noChangeArrowheads="1"/>
          </p:cNvSpPr>
          <p:nvPr/>
        </p:nvSpPr>
        <p:spPr bwMode="auto">
          <a:xfrm>
            <a:off x="563563" y="269716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.</a:t>
            </a:r>
            <a:endParaRPr lang="en-US" altLang="ja-JP"/>
          </a:p>
        </p:txBody>
      </p:sp>
      <p:sp>
        <p:nvSpPr>
          <p:cNvPr id="10445" name="Rectangle 202"/>
          <p:cNvSpPr>
            <a:spLocks noChangeArrowheads="1"/>
          </p:cNvSpPr>
          <p:nvPr/>
        </p:nvSpPr>
        <p:spPr bwMode="auto">
          <a:xfrm>
            <a:off x="600075" y="2697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4</a:t>
            </a:r>
            <a:endParaRPr lang="en-US" altLang="ja-JP"/>
          </a:p>
        </p:txBody>
      </p:sp>
      <p:sp>
        <p:nvSpPr>
          <p:cNvPr id="10446" name="Rectangle 203"/>
          <p:cNvSpPr>
            <a:spLocks noChangeArrowheads="1"/>
          </p:cNvSpPr>
          <p:nvPr/>
        </p:nvSpPr>
        <p:spPr bwMode="auto">
          <a:xfrm>
            <a:off x="673100" y="2697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8</a:t>
            </a:r>
            <a:endParaRPr lang="en-US" altLang="ja-JP"/>
          </a:p>
        </p:txBody>
      </p:sp>
      <p:sp>
        <p:nvSpPr>
          <p:cNvPr id="10447" name="Rectangle 204"/>
          <p:cNvSpPr>
            <a:spLocks noChangeArrowheads="1"/>
          </p:cNvSpPr>
          <p:nvPr/>
        </p:nvSpPr>
        <p:spPr bwMode="auto">
          <a:xfrm>
            <a:off x="781050" y="2686050"/>
            <a:ext cx="73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altLang="ja-JP"/>
          </a:p>
        </p:txBody>
      </p:sp>
      <p:sp>
        <p:nvSpPr>
          <p:cNvPr id="10448" name="Rectangle 205"/>
          <p:cNvSpPr>
            <a:spLocks noChangeArrowheads="1"/>
          </p:cNvSpPr>
          <p:nvPr/>
        </p:nvSpPr>
        <p:spPr bwMode="auto">
          <a:xfrm>
            <a:off x="858838" y="2697163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449" name="Rectangle 206"/>
          <p:cNvSpPr>
            <a:spLocks noChangeArrowheads="1"/>
          </p:cNvSpPr>
          <p:nvPr/>
        </p:nvSpPr>
        <p:spPr bwMode="auto">
          <a:xfrm>
            <a:off x="2773363" y="2935288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450" name="Rectangle 207"/>
          <p:cNvSpPr>
            <a:spLocks noChangeArrowheads="1"/>
          </p:cNvSpPr>
          <p:nvPr/>
        </p:nvSpPr>
        <p:spPr bwMode="auto">
          <a:xfrm>
            <a:off x="2862263" y="29352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51" name="Rectangle 208"/>
          <p:cNvSpPr>
            <a:spLocks noChangeArrowheads="1"/>
          </p:cNvSpPr>
          <p:nvPr/>
        </p:nvSpPr>
        <p:spPr bwMode="auto">
          <a:xfrm>
            <a:off x="2897188" y="29352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52" name="Rectangle 209"/>
          <p:cNvSpPr>
            <a:spLocks noChangeArrowheads="1"/>
          </p:cNvSpPr>
          <p:nvPr/>
        </p:nvSpPr>
        <p:spPr bwMode="auto">
          <a:xfrm>
            <a:off x="1889125" y="3189288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453" name="Rectangle 210"/>
          <p:cNvSpPr>
            <a:spLocks noChangeArrowheads="1"/>
          </p:cNvSpPr>
          <p:nvPr/>
        </p:nvSpPr>
        <p:spPr bwMode="auto">
          <a:xfrm>
            <a:off x="1976438" y="3189288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54" name="Rectangle 211"/>
          <p:cNvSpPr>
            <a:spLocks noChangeArrowheads="1"/>
          </p:cNvSpPr>
          <p:nvPr/>
        </p:nvSpPr>
        <p:spPr bwMode="auto">
          <a:xfrm>
            <a:off x="1568450" y="31623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455" name="Rectangle 212"/>
          <p:cNvSpPr>
            <a:spLocks noChangeArrowheads="1"/>
          </p:cNvSpPr>
          <p:nvPr/>
        </p:nvSpPr>
        <p:spPr bwMode="auto">
          <a:xfrm>
            <a:off x="1646238" y="31734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456" name="Rectangle 213"/>
          <p:cNvSpPr>
            <a:spLocks noChangeArrowheads="1"/>
          </p:cNvSpPr>
          <p:nvPr/>
        </p:nvSpPr>
        <p:spPr bwMode="auto">
          <a:xfrm>
            <a:off x="1681163" y="31734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4</a:t>
            </a:r>
            <a:endParaRPr lang="en-US" altLang="ja-JP"/>
          </a:p>
        </p:txBody>
      </p:sp>
      <p:sp>
        <p:nvSpPr>
          <p:cNvPr id="10457" name="Rectangle 214"/>
          <p:cNvSpPr>
            <a:spLocks noChangeArrowheads="1"/>
          </p:cNvSpPr>
          <p:nvPr/>
        </p:nvSpPr>
        <p:spPr bwMode="auto">
          <a:xfrm>
            <a:off x="2798763" y="1412875"/>
            <a:ext cx="1419225" cy="404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70" name="Rectangle 215"/>
          <p:cNvSpPr>
            <a:spLocks noChangeArrowheads="1"/>
          </p:cNvSpPr>
          <p:nvPr/>
        </p:nvSpPr>
        <p:spPr bwMode="auto">
          <a:xfrm>
            <a:off x="2798763" y="1412875"/>
            <a:ext cx="1419225" cy="404813"/>
          </a:xfrm>
          <a:prstGeom prst="rect">
            <a:avLst/>
          </a:prstGeom>
          <a:noFill/>
          <a:ln w="11113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61" name="Rectangle 216"/>
          <p:cNvSpPr>
            <a:spLocks noChangeArrowheads="1"/>
          </p:cNvSpPr>
          <p:nvPr/>
        </p:nvSpPr>
        <p:spPr bwMode="auto">
          <a:xfrm>
            <a:off x="3043238" y="152717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altLang="ja-JP"/>
          </a:p>
        </p:txBody>
      </p:sp>
      <p:sp>
        <p:nvSpPr>
          <p:cNvPr id="10462" name="Rectangle 217"/>
          <p:cNvSpPr>
            <a:spLocks noChangeArrowheads="1"/>
          </p:cNvSpPr>
          <p:nvPr/>
        </p:nvSpPr>
        <p:spPr bwMode="auto">
          <a:xfrm>
            <a:off x="3084513" y="1600200"/>
            <a:ext cx="73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altLang="ja-JP"/>
          </a:p>
        </p:txBody>
      </p:sp>
      <p:sp>
        <p:nvSpPr>
          <p:cNvPr id="10463" name="Rectangle 218"/>
          <p:cNvSpPr>
            <a:spLocks noChangeArrowheads="1"/>
          </p:cNvSpPr>
          <p:nvPr/>
        </p:nvSpPr>
        <p:spPr bwMode="auto">
          <a:xfrm>
            <a:off x="3155950" y="1600200"/>
            <a:ext cx="68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 altLang="ja-JP"/>
          </a:p>
        </p:txBody>
      </p:sp>
      <p:sp>
        <p:nvSpPr>
          <p:cNvPr id="10464" name="Rectangle 219"/>
          <p:cNvSpPr>
            <a:spLocks noChangeArrowheads="1"/>
          </p:cNvSpPr>
          <p:nvPr/>
        </p:nvSpPr>
        <p:spPr bwMode="auto">
          <a:xfrm>
            <a:off x="3219450" y="1600200"/>
            <a:ext cx="79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ja-JP"/>
          </a:p>
        </p:txBody>
      </p:sp>
      <p:sp>
        <p:nvSpPr>
          <p:cNvPr id="10465" name="Rectangle 220"/>
          <p:cNvSpPr>
            <a:spLocks noChangeArrowheads="1"/>
          </p:cNvSpPr>
          <p:nvPr/>
        </p:nvSpPr>
        <p:spPr bwMode="auto">
          <a:xfrm>
            <a:off x="3332163" y="15271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s</a:t>
            </a:r>
            <a:endParaRPr lang="en-US" altLang="ja-JP"/>
          </a:p>
        </p:txBody>
      </p:sp>
      <p:sp>
        <p:nvSpPr>
          <p:cNvPr id="10466" name="Rectangle 221"/>
          <p:cNvSpPr>
            <a:spLocks noChangeArrowheads="1"/>
          </p:cNvSpPr>
          <p:nvPr/>
        </p:nvSpPr>
        <p:spPr bwMode="auto">
          <a:xfrm>
            <a:off x="3405188" y="152717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t</a:t>
            </a:r>
            <a:endParaRPr lang="en-US" altLang="ja-JP"/>
          </a:p>
        </p:txBody>
      </p:sp>
      <p:sp>
        <p:nvSpPr>
          <p:cNvPr id="10467" name="Rectangle 222"/>
          <p:cNvSpPr>
            <a:spLocks noChangeArrowheads="1"/>
          </p:cNvSpPr>
          <p:nvPr/>
        </p:nvSpPr>
        <p:spPr bwMode="auto">
          <a:xfrm>
            <a:off x="3446463" y="15271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10468" name="Rectangle 223"/>
          <p:cNvSpPr>
            <a:spLocks noChangeArrowheads="1"/>
          </p:cNvSpPr>
          <p:nvPr/>
        </p:nvSpPr>
        <p:spPr bwMode="auto">
          <a:xfrm>
            <a:off x="3519488" y="152717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b</a:t>
            </a:r>
            <a:endParaRPr lang="en-US" altLang="ja-JP"/>
          </a:p>
        </p:txBody>
      </p:sp>
      <p:sp>
        <p:nvSpPr>
          <p:cNvPr id="10469" name="Rectangle 224"/>
          <p:cNvSpPr>
            <a:spLocks noChangeArrowheads="1"/>
          </p:cNvSpPr>
          <p:nvPr/>
        </p:nvSpPr>
        <p:spPr bwMode="auto">
          <a:xfrm>
            <a:off x="3595688" y="152717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3" name="Rectangle 225"/>
          <p:cNvSpPr>
            <a:spLocks noChangeArrowheads="1"/>
          </p:cNvSpPr>
          <p:nvPr/>
        </p:nvSpPr>
        <p:spPr bwMode="auto">
          <a:xfrm>
            <a:off x="3632200" y="152717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71" name="Rectangle 226"/>
          <p:cNvSpPr>
            <a:spLocks noChangeArrowheads="1"/>
          </p:cNvSpPr>
          <p:nvPr/>
        </p:nvSpPr>
        <p:spPr bwMode="auto">
          <a:xfrm>
            <a:off x="3668713" y="152717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72" name="Rectangle 227"/>
          <p:cNvSpPr>
            <a:spLocks noChangeArrowheads="1"/>
          </p:cNvSpPr>
          <p:nvPr/>
        </p:nvSpPr>
        <p:spPr bwMode="auto">
          <a:xfrm>
            <a:off x="3705225" y="1527175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z</a:t>
            </a:r>
            <a:endParaRPr lang="en-US" altLang="ja-JP"/>
          </a:p>
        </p:txBody>
      </p:sp>
      <p:sp>
        <p:nvSpPr>
          <p:cNvPr id="10473" name="Rectangle 228"/>
          <p:cNvSpPr>
            <a:spLocks noChangeArrowheads="1"/>
          </p:cNvSpPr>
          <p:nvPr/>
        </p:nvSpPr>
        <p:spPr bwMode="auto">
          <a:xfrm>
            <a:off x="3771900" y="15271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10474" name="Rectangle 229"/>
          <p:cNvSpPr>
            <a:spLocks noChangeArrowheads="1"/>
          </p:cNvSpPr>
          <p:nvPr/>
        </p:nvSpPr>
        <p:spPr bwMode="auto">
          <a:xfrm>
            <a:off x="3844925" y="1527175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t</a:t>
            </a:r>
            <a:endParaRPr lang="en-US" altLang="ja-JP"/>
          </a:p>
        </p:txBody>
      </p:sp>
      <p:sp>
        <p:nvSpPr>
          <p:cNvPr id="10475" name="Rectangle 230"/>
          <p:cNvSpPr>
            <a:spLocks noChangeArrowheads="1"/>
          </p:cNvSpPr>
          <p:nvPr/>
        </p:nvSpPr>
        <p:spPr bwMode="auto">
          <a:xfrm>
            <a:off x="3886200" y="152717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76" name="Rectangle 231"/>
          <p:cNvSpPr>
            <a:spLocks noChangeArrowheads="1"/>
          </p:cNvSpPr>
          <p:nvPr/>
        </p:nvSpPr>
        <p:spPr bwMode="auto">
          <a:xfrm>
            <a:off x="3922713" y="152717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o</a:t>
            </a:r>
            <a:endParaRPr lang="en-US" altLang="ja-JP"/>
          </a:p>
        </p:txBody>
      </p:sp>
      <p:sp>
        <p:nvSpPr>
          <p:cNvPr id="10477" name="Rectangle 232"/>
          <p:cNvSpPr>
            <a:spLocks noChangeArrowheads="1"/>
          </p:cNvSpPr>
          <p:nvPr/>
        </p:nvSpPr>
        <p:spPr bwMode="auto">
          <a:xfrm>
            <a:off x="4000500" y="1527175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n</a:t>
            </a:r>
            <a:endParaRPr lang="en-US" altLang="ja-JP"/>
          </a:p>
        </p:txBody>
      </p:sp>
      <p:sp>
        <p:nvSpPr>
          <p:cNvPr id="10478" name="Rectangle 233"/>
          <p:cNvSpPr>
            <a:spLocks noChangeArrowheads="1"/>
          </p:cNvSpPr>
          <p:nvPr/>
        </p:nvSpPr>
        <p:spPr bwMode="auto">
          <a:xfrm>
            <a:off x="2809875" y="4073525"/>
            <a:ext cx="141763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89" name="Rectangle 234"/>
          <p:cNvSpPr>
            <a:spLocks noChangeArrowheads="1"/>
          </p:cNvSpPr>
          <p:nvPr/>
        </p:nvSpPr>
        <p:spPr bwMode="auto">
          <a:xfrm>
            <a:off x="2809875" y="4073525"/>
            <a:ext cx="1417638" cy="409575"/>
          </a:xfrm>
          <a:prstGeom prst="rect">
            <a:avLst/>
          </a:prstGeom>
          <a:noFill/>
          <a:ln w="11113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82" name="Rectangle 235"/>
          <p:cNvSpPr>
            <a:spLocks noChangeArrowheads="1"/>
          </p:cNvSpPr>
          <p:nvPr/>
        </p:nvSpPr>
        <p:spPr bwMode="auto">
          <a:xfrm>
            <a:off x="3089275" y="4187825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 altLang="ja-JP"/>
          </a:p>
        </p:txBody>
      </p:sp>
      <p:sp>
        <p:nvSpPr>
          <p:cNvPr id="10483" name="Rectangle 236"/>
          <p:cNvSpPr>
            <a:spLocks noChangeArrowheads="1"/>
          </p:cNvSpPr>
          <p:nvPr/>
        </p:nvSpPr>
        <p:spPr bwMode="auto">
          <a:xfrm>
            <a:off x="3130550" y="4260850"/>
            <a:ext cx="44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altLang="ja-JP"/>
          </a:p>
        </p:txBody>
      </p:sp>
      <p:sp>
        <p:nvSpPr>
          <p:cNvPr id="10484" name="Rectangle 237"/>
          <p:cNvSpPr>
            <a:spLocks noChangeArrowheads="1"/>
          </p:cNvSpPr>
          <p:nvPr/>
        </p:nvSpPr>
        <p:spPr bwMode="auto">
          <a:xfrm>
            <a:off x="3171825" y="4260850"/>
            <a:ext cx="44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 altLang="ja-JP"/>
          </a:p>
        </p:txBody>
      </p:sp>
      <p:sp>
        <p:nvSpPr>
          <p:cNvPr id="10485" name="Rectangle 238"/>
          <p:cNvSpPr>
            <a:spLocks noChangeArrowheads="1"/>
          </p:cNvSpPr>
          <p:nvPr/>
        </p:nvSpPr>
        <p:spPr bwMode="auto">
          <a:xfrm>
            <a:off x="3219450" y="426085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ja-JP"/>
          </a:p>
        </p:txBody>
      </p:sp>
      <p:sp>
        <p:nvSpPr>
          <p:cNvPr id="10486" name="Rectangle 239"/>
          <p:cNvSpPr>
            <a:spLocks noChangeArrowheads="1"/>
          </p:cNvSpPr>
          <p:nvPr/>
        </p:nvSpPr>
        <p:spPr bwMode="auto">
          <a:xfrm>
            <a:off x="3306763" y="4187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s</a:t>
            </a:r>
            <a:endParaRPr lang="en-US" altLang="ja-JP"/>
          </a:p>
        </p:txBody>
      </p:sp>
      <p:sp>
        <p:nvSpPr>
          <p:cNvPr id="10487" name="Rectangle 240"/>
          <p:cNvSpPr>
            <a:spLocks noChangeArrowheads="1"/>
          </p:cNvSpPr>
          <p:nvPr/>
        </p:nvSpPr>
        <p:spPr bwMode="auto">
          <a:xfrm>
            <a:off x="3379788" y="418782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t</a:t>
            </a:r>
            <a:endParaRPr lang="en-US" altLang="ja-JP"/>
          </a:p>
        </p:txBody>
      </p:sp>
      <p:sp>
        <p:nvSpPr>
          <p:cNvPr id="10488" name="Rectangle 241"/>
          <p:cNvSpPr>
            <a:spLocks noChangeArrowheads="1"/>
          </p:cNvSpPr>
          <p:nvPr/>
        </p:nvSpPr>
        <p:spPr bwMode="auto">
          <a:xfrm>
            <a:off x="3421063" y="4187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4" name="Rectangle 242"/>
          <p:cNvSpPr>
            <a:spLocks noChangeArrowheads="1"/>
          </p:cNvSpPr>
          <p:nvPr/>
        </p:nvSpPr>
        <p:spPr bwMode="auto">
          <a:xfrm>
            <a:off x="3492500" y="4187825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b</a:t>
            </a:r>
            <a:endParaRPr lang="en-US" altLang="ja-JP"/>
          </a:p>
        </p:txBody>
      </p:sp>
      <p:sp>
        <p:nvSpPr>
          <p:cNvPr id="10490" name="Rectangle 243"/>
          <p:cNvSpPr>
            <a:spLocks noChangeArrowheads="1"/>
          </p:cNvSpPr>
          <p:nvPr/>
        </p:nvSpPr>
        <p:spPr bwMode="auto">
          <a:xfrm>
            <a:off x="3570288" y="41878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91" name="Rectangle 244"/>
          <p:cNvSpPr>
            <a:spLocks noChangeArrowheads="1"/>
          </p:cNvSpPr>
          <p:nvPr/>
        </p:nvSpPr>
        <p:spPr bwMode="auto">
          <a:xfrm>
            <a:off x="3606800" y="41878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492" name="Rectangle 245"/>
          <p:cNvSpPr>
            <a:spLocks noChangeArrowheads="1"/>
          </p:cNvSpPr>
          <p:nvPr/>
        </p:nvSpPr>
        <p:spPr bwMode="auto">
          <a:xfrm>
            <a:off x="3643313" y="41878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93" name="Rectangle 246"/>
          <p:cNvSpPr>
            <a:spLocks noChangeArrowheads="1"/>
          </p:cNvSpPr>
          <p:nvPr/>
        </p:nvSpPr>
        <p:spPr bwMode="auto">
          <a:xfrm>
            <a:off x="3679825" y="4187825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z</a:t>
            </a:r>
            <a:endParaRPr lang="en-US" altLang="ja-JP"/>
          </a:p>
        </p:txBody>
      </p:sp>
      <p:sp>
        <p:nvSpPr>
          <p:cNvPr id="10494" name="Rectangle 247"/>
          <p:cNvSpPr>
            <a:spLocks noChangeArrowheads="1"/>
          </p:cNvSpPr>
          <p:nvPr/>
        </p:nvSpPr>
        <p:spPr bwMode="auto">
          <a:xfrm>
            <a:off x="3746500" y="41878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10495" name="Rectangle 248"/>
          <p:cNvSpPr>
            <a:spLocks noChangeArrowheads="1"/>
          </p:cNvSpPr>
          <p:nvPr/>
        </p:nvSpPr>
        <p:spPr bwMode="auto">
          <a:xfrm>
            <a:off x="3819525" y="4187825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t</a:t>
            </a:r>
            <a:endParaRPr lang="en-US" altLang="ja-JP"/>
          </a:p>
        </p:txBody>
      </p:sp>
      <p:sp>
        <p:nvSpPr>
          <p:cNvPr id="10496" name="Rectangle 249"/>
          <p:cNvSpPr>
            <a:spLocks noChangeArrowheads="1"/>
          </p:cNvSpPr>
          <p:nvPr/>
        </p:nvSpPr>
        <p:spPr bwMode="auto">
          <a:xfrm>
            <a:off x="3860800" y="41878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497" name="Rectangle 250"/>
          <p:cNvSpPr>
            <a:spLocks noChangeArrowheads="1"/>
          </p:cNvSpPr>
          <p:nvPr/>
        </p:nvSpPr>
        <p:spPr bwMode="auto">
          <a:xfrm>
            <a:off x="3897313" y="418782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o</a:t>
            </a:r>
            <a:endParaRPr lang="en-US" altLang="ja-JP"/>
          </a:p>
        </p:txBody>
      </p:sp>
      <p:sp>
        <p:nvSpPr>
          <p:cNvPr id="10498" name="Rectangle 251"/>
          <p:cNvSpPr>
            <a:spLocks noChangeArrowheads="1"/>
          </p:cNvSpPr>
          <p:nvPr/>
        </p:nvSpPr>
        <p:spPr bwMode="auto">
          <a:xfrm>
            <a:off x="3973513" y="4187825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n</a:t>
            </a:r>
            <a:endParaRPr lang="en-US" altLang="ja-JP"/>
          </a:p>
        </p:txBody>
      </p:sp>
      <p:sp>
        <p:nvSpPr>
          <p:cNvPr id="10499" name="Rectangle 252"/>
          <p:cNvSpPr>
            <a:spLocks noChangeArrowheads="1"/>
          </p:cNvSpPr>
          <p:nvPr/>
        </p:nvSpPr>
        <p:spPr bwMode="auto">
          <a:xfrm>
            <a:off x="1744663" y="35401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00" name="Rectangle 253"/>
          <p:cNvSpPr>
            <a:spLocks noChangeArrowheads="1"/>
          </p:cNvSpPr>
          <p:nvPr/>
        </p:nvSpPr>
        <p:spPr bwMode="auto">
          <a:xfrm>
            <a:off x="1816100" y="35512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501" name="Rectangle 254"/>
          <p:cNvSpPr>
            <a:spLocks noChangeArrowheads="1"/>
          </p:cNvSpPr>
          <p:nvPr/>
        </p:nvSpPr>
        <p:spPr bwMode="auto">
          <a:xfrm>
            <a:off x="1852613" y="35512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2</a:t>
            </a:r>
            <a:endParaRPr lang="en-US" altLang="ja-JP"/>
          </a:p>
        </p:txBody>
      </p:sp>
      <p:sp>
        <p:nvSpPr>
          <p:cNvPr id="10502" name="Rectangle 255"/>
          <p:cNvSpPr>
            <a:spLocks noChangeArrowheads="1"/>
          </p:cNvSpPr>
          <p:nvPr/>
        </p:nvSpPr>
        <p:spPr bwMode="auto">
          <a:xfrm>
            <a:off x="1712913" y="2308225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03" name="Rectangle 256"/>
          <p:cNvSpPr>
            <a:spLocks noChangeArrowheads="1"/>
          </p:cNvSpPr>
          <p:nvPr/>
        </p:nvSpPr>
        <p:spPr bwMode="auto">
          <a:xfrm>
            <a:off x="1800225" y="2308225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S</a:t>
            </a:r>
            <a:endParaRPr lang="en-US" altLang="ja-JP"/>
          </a:p>
        </p:txBody>
      </p:sp>
      <p:sp>
        <p:nvSpPr>
          <p:cNvPr id="10504" name="Rectangle 257"/>
          <p:cNvSpPr>
            <a:spLocks noChangeArrowheads="1"/>
          </p:cNvSpPr>
          <p:nvPr/>
        </p:nvSpPr>
        <p:spPr bwMode="auto">
          <a:xfrm>
            <a:off x="1889125" y="23082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505" name="Rectangle 258"/>
          <p:cNvSpPr>
            <a:spLocks noChangeArrowheads="1"/>
          </p:cNvSpPr>
          <p:nvPr/>
        </p:nvSpPr>
        <p:spPr bwMode="auto">
          <a:xfrm>
            <a:off x="6421438" y="2671763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06" name="Rectangle 259"/>
          <p:cNvSpPr>
            <a:spLocks noChangeArrowheads="1"/>
          </p:cNvSpPr>
          <p:nvPr/>
        </p:nvSpPr>
        <p:spPr bwMode="auto">
          <a:xfrm>
            <a:off x="6510338" y="2671763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u</a:t>
            </a:r>
            <a:endParaRPr lang="en-US" altLang="ja-JP"/>
          </a:p>
        </p:txBody>
      </p:sp>
      <p:sp>
        <p:nvSpPr>
          <p:cNvPr id="10507" name="Rectangle 260"/>
          <p:cNvSpPr>
            <a:spLocks noChangeArrowheads="1"/>
          </p:cNvSpPr>
          <p:nvPr/>
        </p:nvSpPr>
        <p:spPr bwMode="auto">
          <a:xfrm>
            <a:off x="6588125" y="267176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508" name="Rectangle 261"/>
          <p:cNvSpPr>
            <a:spLocks noChangeArrowheads="1"/>
          </p:cNvSpPr>
          <p:nvPr/>
        </p:nvSpPr>
        <p:spPr bwMode="auto">
          <a:xfrm>
            <a:off x="6707188" y="2671763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09" name="Rectangle 262"/>
          <p:cNvSpPr>
            <a:spLocks noChangeArrowheads="1"/>
          </p:cNvSpPr>
          <p:nvPr/>
        </p:nvSpPr>
        <p:spPr bwMode="auto">
          <a:xfrm>
            <a:off x="6819900" y="267176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510" name="Rectangle 263"/>
          <p:cNvSpPr>
            <a:spLocks noChangeArrowheads="1"/>
          </p:cNvSpPr>
          <p:nvPr/>
        </p:nvSpPr>
        <p:spPr bwMode="auto">
          <a:xfrm>
            <a:off x="6856413" y="2671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a</a:t>
            </a:r>
            <a:endParaRPr lang="en-US" altLang="ja-JP"/>
          </a:p>
        </p:txBody>
      </p:sp>
      <p:sp>
        <p:nvSpPr>
          <p:cNvPr id="10511" name="Rectangle 264"/>
          <p:cNvSpPr>
            <a:spLocks noChangeArrowheads="1"/>
          </p:cNvSpPr>
          <p:nvPr/>
        </p:nvSpPr>
        <p:spPr bwMode="auto">
          <a:xfrm>
            <a:off x="6929438" y="2671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s</a:t>
            </a:r>
            <a:endParaRPr lang="en-US" altLang="ja-JP"/>
          </a:p>
        </p:txBody>
      </p:sp>
      <p:sp>
        <p:nvSpPr>
          <p:cNvPr id="10512" name="Rectangle 265"/>
          <p:cNvSpPr>
            <a:spLocks noChangeArrowheads="1"/>
          </p:cNvSpPr>
          <p:nvPr/>
        </p:nvSpPr>
        <p:spPr bwMode="auto">
          <a:xfrm>
            <a:off x="7000875" y="2671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513" name="Rectangle 266"/>
          <p:cNvSpPr>
            <a:spLocks noChangeArrowheads="1"/>
          </p:cNvSpPr>
          <p:nvPr/>
        </p:nvSpPr>
        <p:spPr bwMode="auto">
          <a:xfrm>
            <a:off x="7073900" y="2671763"/>
            <a:ext cx="49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514" name="Rectangle 267"/>
          <p:cNvSpPr>
            <a:spLocks noChangeArrowheads="1"/>
          </p:cNvSpPr>
          <p:nvPr/>
        </p:nvSpPr>
        <p:spPr bwMode="auto">
          <a:xfrm>
            <a:off x="6535738" y="2827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0</a:t>
            </a:r>
            <a:endParaRPr lang="en-US" altLang="ja-JP"/>
          </a:p>
        </p:txBody>
      </p:sp>
      <p:sp>
        <p:nvSpPr>
          <p:cNvPr id="10515" name="Rectangle 268"/>
          <p:cNvSpPr>
            <a:spLocks noChangeArrowheads="1"/>
          </p:cNvSpPr>
          <p:nvPr/>
        </p:nvSpPr>
        <p:spPr bwMode="auto">
          <a:xfrm>
            <a:off x="6608763" y="2827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.</a:t>
            </a:r>
            <a:endParaRPr lang="en-US" altLang="ja-JP"/>
          </a:p>
        </p:txBody>
      </p:sp>
      <p:sp>
        <p:nvSpPr>
          <p:cNvPr id="10516" name="Rectangle 269"/>
          <p:cNvSpPr>
            <a:spLocks noChangeArrowheads="1"/>
          </p:cNvSpPr>
          <p:nvPr/>
        </p:nvSpPr>
        <p:spPr bwMode="auto">
          <a:xfrm>
            <a:off x="6643688" y="2827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9</a:t>
            </a:r>
            <a:endParaRPr lang="en-US" altLang="ja-JP"/>
          </a:p>
        </p:txBody>
      </p:sp>
      <p:sp>
        <p:nvSpPr>
          <p:cNvPr id="10517" name="Rectangle 270"/>
          <p:cNvSpPr>
            <a:spLocks noChangeArrowheads="1"/>
          </p:cNvSpPr>
          <p:nvPr/>
        </p:nvSpPr>
        <p:spPr bwMode="auto">
          <a:xfrm>
            <a:off x="6716713" y="2827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8</a:t>
            </a:r>
            <a:endParaRPr lang="en-US" altLang="ja-JP"/>
          </a:p>
        </p:txBody>
      </p:sp>
      <p:sp>
        <p:nvSpPr>
          <p:cNvPr id="10518" name="Rectangle 271"/>
          <p:cNvSpPr>
            <a:spLocks noChangeArrowheads="1"/>
          </p:cNvSpPr>
          <p:nvPr/>
        </p:nvSpPr>
        <p:spPr bwMode="auto">
          <a:xfrm>
            <a:off x="6824663" y="2816225"/>
            <a:ext cx="73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altLang="ja-JP"/>
          </a:p>
        </p:txBody>
      </p:sp>
      <p:sp>
        <p:nvSpPr>
          <p:cNvPr id="10519" name="Rectangle 272"/>
          <p:cNvSpPr>
            <a:spLocks noChangeArrowheads="1"/>
          </p:cNvSpPr>
          <p:nvPr/>
        </p:nvSpPr>
        <p:spPr bwMode="auto">
          <a:xfrm>
            <a:off x="6897688" y="2827338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520" name="Rectangle 273"/>
          <p:cNvSpPr>
            <a:spLocks noChangeArrowheads="1"/>
          </p:cNvSpPr>
          <p:nvPr/>
        </p:nvSpPr>
        <p:spPr bwMode="auto">
          <a:xfrm>
            <a:off x="3792538" y="18367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21" name="Rectangle 274"/>
          <p:cNvSpPr>
            <a:spLocks noChangeArrowheads="1"/>
          </p:cNvSpPr>
          <p:nvPr/>
        </p:nvSpPr>
        <p:spPr bwMode="auto">
          <a:xfrm>
            <a:off x="3865563" y="18478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522" name="Rectangle 275"/>
          <p:cNvSpPr>
            <a:spLocks noChangeArrowheads="1"/>
          </p:cNvSpPr>
          <p:nvPr/>
        </p:nvSpPr>
        <p:spPr bwMode="auto">
          <a:xfrm>
            <a:off x="3902075" y="1847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4</a:t>
            </a:r>
            <a:endParaRPr lang="en-US" altLang="ja-JP"/>
          </a:p>
        </p:txBody>
      </p:sp>
      <p:sp>
        <p:nvSpPr>
          <p:cNvPr id="10523" name="Rectangle 276"/>
          <p:cNvSpPr>
            <a:spLocks noChangeArrowheads="1"/>
          </p:cNvSpPr>
          <p:nvPr/>
        </p:nvSpPr>
        <p:spPr bwMode="auto">
          <a:xfrm>
            <a:off x="3948113" y="22256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24" name="Rectangle 277"/>
          <p:cNvSpPr>
            <a:spLocks noChangeArrowheads="1"/>
          </p:cNvSpPr>
          <p:nvPr/>
        </p:nvSpPr>
        <p:spPr bwMode="auto">
          <a:xfrm>
            <a:off x="4025900" y="22367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525" name="Rectangle 278"/>
          <p:cNvSpPr>
            <a:spLocks noChangeArrowheads="1"/>
          </p:cNvSpPr>
          <p:nvPr/>
        </p:nvSpPr>
        <p:spPr bwMode="auto">
          <a:xfrm>
            <a:off x="4062413" y="2236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2</a:t>
            </a:r>
            <a:endParaRPr lang="en-US" altLang="ja-JP"/>
          </a:p>
        </p:txBody>
      </p:sp>
      <p:sp>
        <p:nvSpPr>
          <p:cNvPr id="10526" name="Rectangle 279"/>
          <p:cNvSpPr>
            <a:spLocks noChangeArrowheads="1"/>
          </p:cNvSpPr>
          <p:nvPr/>
        </p:nvSpPr>
        <p:spPr bwMode="auto">
          <a:xfrm>
            <a:off x="3798888" y="32813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27" name="Rectangle 280"/>
          <p:cNvSpPr>
            <a:spLocks noChangeArrowheads="1"/>
          </p:cNvSpPr>
          <p:nvPr/>
        </p:nvSpPr>
        <p:spPr bwMode="auto">
          <a:xfrm>
            <a:off x="3870325" y="329247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528" name="Rectangle 281"/>
          <p:cNvSpPr>
            <a:spLocks noChangeArrowheads="1"/>
          </p:cNvSpPr>
          <p:nvPr/>
        </p:nvSpPr>
        <p:spPr bwMode="auto">
          <a:xfrm>
            <a:off x="3906838" y="32924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4</a:t>
            </a:r>
            <a:endParaRPr lang="en-US" altLang="ja-JP"/>
          </a:p>
        </p:txBody>
      </p:sp>
      <p:sp>
        <p:nvSpPr>
          <p:cNvPr id="10529" name="Rectangle 282"/>
          <p:cNvSpPr>
            <a:spLocks noChangeArrowheads="1"/>
          </p:cNvSpPr>
          <p:nvPr/>
        </p:nvSpPr>
        <p:spPr bwMode="auto">
          <a:xfrm>
            <a:off x="3959225" y="36591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30" name="Rectangle 283"/>
          <p:cNvSpPr>
            <a:spLocks noChangeArrowheads="1"/>
          </p:cNvSpPr>
          <p:nvPr/>
        </p:nvSpPr>
        <p:spPr bwMode="auto">
          <a:xfrm>
            <a:off x="4030663" y="36703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531" name="Rectangle 284"/>
          <p:cNvSpPr>
            <a:spLocks noChangeArrowheads="1"/>
          </p:cNvSpPr>
          <p:nvPr/>
        </p:nvSpPr>
        <p:spPr bwMode="auto">
          <a:xfrm>
            <a:off x="4067175" y="36703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2</a:t>
            </a:r>
            <a:endParaRPr lang="en-US" altLang="ja-JP"/>
          </a:p>
        </p:txBody>
      </p:sp>
      <p:sp>
        <p:nvSpPr>
          <p:cNvPr id="10532" name="Rectangle 285"/>
          <p:cNvSpPr>
            <a:spLocks noChangeArrowheads="1"/>
          </p:cNvSpPr>
          <p:nvPr/>
        </p:nvSpPr>
        <p:spPr bwMode="auto">
          <a:xfrm>
            <a:off x="5873750" y="193040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H</a:t>
            </a:r>
            <a:endParaRPr lang="en-US" altLang="ja-JP"/>
          </a:p>
        </p:txBody>
      </p:sp>
      <p:sp>
        <p:nvSpPr>
          <p:cNvPr id="10533" name="Rectangle 286"/>
          <p:cNvSpPr>
            <a:spLocks noChangeArrowheads="1"/>
          </p:cNvSpPr>
          <p:nvPr/>
        </p:nvSpPr>
        <p:spPr bwMode="auto">
          <a:xfrm>
            <a:off x="5965825" y="193040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N</a:t>
            </a:r>
            <a:endParaRPr lang="en-US" altLang="ja-JP"/>
          </a:p>
        </p:txBody>
      </p:sp>
      <p:sp>
        <p:nvSpPr>
          <p:cNvPr id="10534" name="Rectangle 287"/>
          <p:cNvSpPr>
            <a:spLocks noChangeArrowheads="1"/>
          </p:cNvSpPr>
          <p:nvPr/>
        </p:nvSpPr>
        <p:spPr bwMode="auto">
          <a:xfrm>
            <a:off x="6059488" y="1930400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535" name="Rectangle 288"/>
          <p:cNvSpPr>
            <a:spLocks noChangeArrowheads="1"/>
          </p:cNvSpPr>
          <p:nvPr/>
        </p:nvSpPr>
        <p:spPr bwMode="auto">
          <a:xfrm>
            <a:off x="6142038" y="1930400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F</a:t>
            </a:r>
            <a:endParaRPr lang="en-US" altLang="ja-JP"/>
          </a:p>
        </p:txBody>
      </p:sp>
      <p:sp>
        <p:nvSpPr>
          <p:cNvPr id="10536" name="Rectangle 289"/>
          <p:cNvSpPr>
            <a:spLocks noChangeArrowheads="1"/>
          </p:cNvSpPr>
          <p:nvPr/>
        </p:nvSpPr>
        <p:spPr bwMode="auto">
          <a:xfrm>
            <a:off x="6638925" y="3235325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L</a:t>
            </a:r>
            <a:endParaRPr lang="en-US" altLang="ja-JP"/>
          </a:p>
        </p:txBody>
      </p:sp>
      <p:sp>
        <p:nvSpPr>
          <p:cNvPr id="10537" name="Rectangle 290"/>
          <p:cNvSpPr>
            <a:spLocks noChangeArrowheads="1"/>
          </p:cNvSpPr>
          <p:nvPr/>
        </p:nvSpPr>
        <p:spPr bwMode="auto">
          <a:xfrm>
            <a:off x="7493000" y="185261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H</a:t>
            </a:r>
            <a:endParaRPr lang="en-US" altLang="ja-JP"/>
          </a:p>
        </p:txBody>
      </p:sp>
      <p:sp>
        <p:nvSpPr>
          <p:cNvPr id="10538" name="Rectangle 291"/>
          <p:cNvSpPr>
            <a:spLocks noChangeArrowheads="1"/>
          </p:cNvSpPr>
          <p:nvPr/>
        </p:nvSpPr>
        <p:spPr bwMode="auto">
          <a:xfrm>
            <a:off x="7586663" y="1852613"/>
            <a:ext cx="106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539" name="Rectangle 292"/>
          <p:cNvSpPr>
            <a:spLocks noChangeArrowheads="1"/>
          </p:cNvSpPr>
          <p:nvPr/>
        </p:nvSpPr>
        <p:spPr bwMode="auto">
          <a:xfrm>
            <a:off x="8413750" y="2049463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40" name="Rectangle 293"/>
          <p:cNvSpPr>
            <a:spLocks noChangeArrowheads="1"/>
          </p:cNvSpPr>
          <p:nvPr/>
        </p:nvSpPr>
        <p:spPr bwMode="auto">
          <a:xfrm>
            <a:off x="8502650" y="204946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D</a:t>
            </a:r>
            <a:endParaRPr lang="en-US" altLang="ja-JP"/>
          </a:p>
        </p:txBody>
      </p:sp>
      <p:sp>
        <p:nvSpPr>
          <p:cNvPr id="10541" name="Rectangle 294"/>
          <p:cNvSpPr>
            <a:spLocks noChangeArrowheads="1"/>
          </p:cNvSpPr>
          <p:nvPr/>
        </p:nvSpPr>
        <p:spPr bwMode="auto">
          <a:xfrm>
            <a:off x="7575550" y="2722563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42" name="Rectangle 295"/>
          <p:cNvSpPr>
            <a:spLocks noChangeArrowheads="1"/>
          </p:cNvSpPr>
          <p:nvPr/>
        </p:nvSpPr>
        <p:spPr bwMode="auto">
          <a:xfrm>
            <a:off x="7664450" y="272256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D</a:t>
            </a:r>
            <a:endParaRPr lang="en-US" altLang="ja-JP"/>
          </a:p>
        </p:txBody>
      </p:sp>
      <p:sp>
        <p:nvSpPr>
          <p:cNvPr id="10543" name="Rectangle 296"/>
          <p:cNvSpPr>
            <a:spLocks noChangeArrowheads="1"/>
          </p:cNvSpPr>
          <p:nvPr/>
        </p:nvSpPr>
        <p:spPr bwMode="auto">
          <a:xfrm>
            <a:off x="709613" y="3209925"/>
            <a:ext cx="8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544" name="Rectangle 297"/>
          <p:cNvSpPr>
            <a:spLocks noChangeArrowheads="1"/>
          </p:cNvSpPr>
          <p:nvPr/>
        </p:nvSpPr>
        <p:spPr bwMode="auto">
          <a:xfrm>
            <a:off x="796925" y="3209925"/>
            <a:ext cx="49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545" name="Rectangle 298"/>
          <p:cNvSpPr>
            <a:spLocks noChangeArrowheads="1"/>
          </p:cNvSpPr>
          <p:nvPr/>
        </p:nvSpPr>
        <p:spPr bwMode="auto">
          <a:xfrm>
            <a:off x="849313" y="320992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:</a:t>
            </a:r>
            <a:endParaRPr lang="en-US" altLang="ja-JP"/>
          </a:p>
        </p:txBody>
      </p:sp>
      <p:sp>
        <p:nvSpPr>
          <p:cNvPr id="10546" name="Rectangle 299"/>
          <p:cNvSpPr>
            <a:spLocks noChangeArrowheads="1"/>
          </p:cNvSpPr>
          <p:nvPr/>
        </p:nvSpPr>
        <p:spPr bwMode="auto">
          <a:xfrm>
            <a:off x="890588" y="320992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f</a:t>
            </a:r>
            <a:endParaRPr lang="en-US" altLang="ja-JP"/>
          </a:p>
        </p:txBody>
      </p:sp>
      <p:sp>
        <p:nvSpPr>
          <p:cNvPr id="10547" name="Rectangle 300"/>
          <p:cNvSpPr>
            <a:spLocks noChangeArrowheads="1"/>
          </p:cNvSpPr>
          <p:nvPr/>
        </p:nvSpPr>
        <p:spPr bwMode="auto">
          <a:xfrm>
            <a:off x="931863" y="32099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i</a:t>
            </a:r>
            <a:endParaRPr lang="en-US" altLang="ja-JP"/>
          </a:p>
        </p:txBody>
      </p:sp>
      <p:sp>
        <p:nvSpPr>
          <p:cNvPr id="10548" name="Rectangle 301"/>
          <p:cNvSpPr>
            <a:spLocks noChangeArrowheads="1"/>
          </p:cNvSpPr>
          <p:nvPr/>
        </p:nvSpPr>
        <p:spPr bwMode="auto">
          <a:xfrm>
            <a:off x="968375" y="3209925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b</a:t>
            </a:r>
            <a:endParaRPr lang="en-US" altLang="ja-JP"/>
          </a:p>
        </p:txBody>
      </p:sp>
      <p:sp>
        <p:nvSpPr>
          <p:cNvPr id="10549" name="Rectangle 302"/>
          <p:cNvSpPr>
            <a:spLocks noChangeArrowheads="1"/>
          </p:cNvSpPr>
          <p:nvPr/>
        </p:nvSpPr>
        <p:spPr bwMode="auto">
          <a:xfrm>
            <a:off x="1050925" y="32099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e</a:t>
            </a:r>
            <a:endParaRPr lang="en-US" altLang="ja-JP"/>
          </a:p>
        </p:txBody>
      </p:sp>
      <p:sp>
        <p:nvSpPr>
          <p:cNvPr id="10550" name="Rectangle 303"/>
          <p:cNvSpPr>
            <a:spLocks noChangeArrowheads="1"/>
          </p:cNvSpPr>
          <p:nvPr/>
        </p:nvSpPr>
        <p:spPr bwMode="auto">
          <a:xfrm>
            <a:off x="1122363" y="3209925"/>
            <a:ext cx="49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551" name="Rectangle 304"/>
          <p:cNvSpPr>
            <a:spLocks noChangeArrowheads="1"/>
          </p:cNvSpPr>
          <p:nvPr/>
        </p:nvSpPr>
        <p:spPr bwMode="auto">
          <a:xfrm>
            <a:off x="595313" y="3359150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+</a:t>
            </a:r>
            <a:endParaRPr lang="en-US" altLang="ja-JP"/>
          </a:p>
        </p:txBody>
      </p:sp>
      <p:sp>
        <p:nvSpPr>
          <p:cNvPr id="10552" name="Rectangle 305"/>
          <p:cNvSpPr>
            <a:spLocks noChangeArrowheads="1"/>
          </p:cNvSpPr>
          <p:nvPr/>
        </p:nvSpPr>
        <p:spPr bwMode="auto">
          <a:xfrm>
            <a:off x="668338" y="335915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D</a:t>
            </a:r>
            <a:endParaRPr lang="en-US" altLang="ja-JP"/>
          </a:p>
        </p:txBody>
      </p:sp>
      <p:sp>
        <p:nvSpPr>
          <p:cNvPr id="10553" name="Rectangle 306"/>
          <p:cNvSpPr>
            <a:spLocks noChangeArrowheads="1"/>
          </p:cNvSpPr>
          <p:nvPr/>
        </p:nvSpPr>
        <p:spPr bwMode="auto">
          <a:xfrm>
            <a:off x="760413" y="3359150"/>
            <a:ext cx="49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r</a:t>
            </a:r>
            <a:endParaRPr lang="en-US" altLang="ja-JP"/>
          </a:p>
        </p:txBody>
      </p:sp>
      <p:sp>
        <p:nvSpPr>
          <p:cNvPr id="10554" name="Rectangle 307"/>
          <p:cNvSpPr>
            <a:spLocks noChangeArrowheads="1"/>
          </p:cNvSpPr>
          <p:nvPr/>
        </p:nvSpPr>
        <p:spPr bwMode="auto">
          <a:xfrm>
            <a:off x="812800" y="335915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u</a:t>
            </a:r>
            <a:endParaRPr lang="en-US" altLang="ja-JP"/>
          </a:p>
        </p:txBody>
      </p:sp>
      <p:sp>
        <p:nvSpPr>
          <p:cNvPr id="10555" name="Rectangle 308"/>
          <p:cNvSpPr>
            <a:spLocks noChangeArrowheads="1"/>
          </p:cNvSpPr>
          <p:nvPr/>
        </p:nvSpPr>
        <p:spPr bwMode="auto">
          <a:xfrm>
            <a:off x="890588" y="3359150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m</a:t>
            </a:r>
            <a:endParaRPr lang="en-US" altLang="ja-JP"/>
          </a:p>
        </p:txBody>
      </p:sp>
      <p:sp>
        <p:nvSpPr>
          <p:cNvPr id="10556" name="Rectangle 309"/>
          <p:cNvSpPr>
            <a:spLocks noChangeArrowheads="1"/>
          </p:cNvSpPr>
          <p:nvPr/>
        </p:nvSpPr>
        <p:spPr bwMode="auto">
          <a:xfrm>
            <a:off x="1044575" y="33591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57" name="Rectangle 310"/>
          <p:cNvSpPr>
            <a:spLocks noChangeArrowheads="1"/>
          </p:cNvSpPr>
          <p:nvPr/>
        </p:nvSpPr>
        <p:spPr bwMode="auto">
          <a:xfrm>
            <a:off x="1128713" y="3359150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Z</a:t>
            </a:r>
            <a:endParaRPr lang="en-US" altLang="ja-JP"/>
          </a:p>
        </p:txBody>
      </p:sp>
      <p:sp>
        <p:nvSpPr>
          <p:cNvPr id="10558" name="Rectangle 311"/>
          <p:cNvSpPr>
            <a:spLocks noChangeArrowheads="1"/>
          </p:cNvSpPr>
          <p:nvPr/>
        </p:nvSpPr>
        <p:spPr bwMode="auto">
          <a:xfrm>
            <a:off x="1211263" y="3359150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T</a:t>
            </a:r>
            <a:endParaRPr lang="en-US" altLang="ja-JP"/>
          </a:p>
        </p:txBody>
      </p:sp>
      <p:sp>
        <p:nvSpPr>
          <p:cNvPr id="10559" name="Freeform 312"/>
          <p:cNvSpPr>
            <a:spLocks/>
          </p:cNvSpPr>
          <p:nvPr/>
        </p:nvSpPr>
        <p:spPr bwMode="auto">
          <a:xfrm>
            <a:off x="3343275" y="2836863"/>
            <a:ext cx="522288" cy="730250"/>
          </a:xfrm>
          <a:custGeom>
            <a:avLst/>
            <a:gdLst>
              <a:gd name="T0" fmla="*/ 0 w 101"/>
              <a:gd name="T1" fmla="*/ 0 h 141"/>
              <a:gd name="T2" fmla="*/ 935934965 w 101"/>
              <a:gd name="T3" fmla="*/ 2147483647 h 141"/>
              <a:gd name="T4" fmla="*/ 2147483647 w 101"/>
              <a:gd name="T5" fmla="*/ 2147483647 h 141"/>
              <a:gd name="T6" fmla="*/ 0 60000 65536"/>
              <a:gd name="T7" fmla="*/ 0 60000 65536"/>
              <a:gd name="T8" fmla="*/ 0 60000 65536"/>
              <a:gd name="T9" fmla="*/ 0 w 101"/>
              <a:gd name="T10" fmla="*/ 0 h 141"/>
              <a:gd name="T11" fmla="*/ 101 w 101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41">
                <a:moveTo>
                  <a:pt x="0" y="0"/>
                </a:moveTo>
                <a:cubicBezTo>
                  <a:pt x="18" y="0"/>
                  <a:pt x="10" y="79"/>
                  <a:pt x="35" y="110"/>
                </a:cubicBezTo>
                <a:cubicBezTo>
                  <a:pt x="60" y="141"/>
                  <a:pt x="79" y="138"/>
                  <a:pt x="101" y="138"/>
                </a:cubicBezTo>
              </a:path>
            </a:pathLst>
          </a:custGeom>
          <a:noFill/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0" name="Line 313"/>
          <p:cNvSpPr>
            <a:spLocks noChangeShapeType="1"/>
          </p:cNvSpPr>
          <p:nvPr/>
        </p:nvSpPr>
        <p:spPr bwMode="auto">
          <a:xfrm flipV="1">
            <a:off x="4222750" y="2614613"/>
            <a:ext cx="196850" cy="123825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1" name="Freeform 314"/>
          <p:cNvSpPr>
            <a:spLocks/>
          </p:cNvSpPr>
          <p:nvPr/>
        </p:nvSpPr>
        <p:spPr bwMode="auto">
          <a:xfrm>
            <a:off x="4383088" y="2562225"/>
            <a:ext cx="123825" cy="98425"/>
          </a:xfrm>
          <a:custGeom>
            <a:avLst/>
            <a:gdLst>
              <a:gd name="T0" fmla="*/ 0 w 24"/>
              <a:gd name="T1" fmla="*/ 134173983 h 19"/>
              <a:gd name="T2" fmla="*/ 239570423 w 24"/>
              <a:gd name="T3" fmla="*/ 509867358 h 19"/>
              <a:gd name="T4" fmla="*/ 638859568 w 24"/>
              <a:gd name="T5" fmla="*/ 0 h 19"/>
              <a:gd name="T6" fmla="*/ 0 w 24"/>
              <a:gd name="T7" fmla="*/ 134173983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0" y="5"/>
                </a:moveTo>
                <a:cubicBezTo>
                  <a:pt x="0" y="5"/>
                  <a:pt x="9" y="19"/>
                  <a:pt x="9" y="19"/>
                </a:cubicBezTo>
                <a:cubicBezTo>
                  <a:pt x="9" y="19"/>
                  <a:pt x="24" y="0"/>
                  <a:pt x="24" y="0"/>
                </a:cubicBezTo>
                <a:cubicBezTo>
                  <a:pt x="24" y="0"/>
                  <a:pt x="0" y="5"/>
                  <a:pt x="0" y="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2" name="Freeform 315"/>
          <p:cNvSpPr>
            <a:spLocks/>
          </p:cNvSpPr>
          <p:nvPr/>
        </p:nvSpPr>
        <p:spPr bwMode="auto">
          <a:xfrm>
            <a:off x="4383088" y="2562225"/>
            <a:ext cx="123825" cy="98425"/>
          </a:xfrm>
          <a:custGeom>
            <a:avLst/>
            <a:gdLst>
              <a:gd name="T0" fmla="*/ 0 w 24"/>
              <a:gd name="T1" fmla="*/ 134173983 h 19"/>
              <a:gd name="T2" fmla="*/ 239570423 w 24"/>
              <a:gd name="T3" fmla="*/ 509867358 h 19"/>
              <a:gd name="T4" fmla="*/ 638859568 w 24"/>
              <a:gd name="T5" fmla="*/ 0 h 19"/>
              <a:gd name="T6" fmla="*/ 0 w 24"/>
              <a:gd name="T7" fmla="*/ 134173983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0" y="5"/>
                </a:moveTo>
                <a:cubicBezTo>
                  <a:pt x="0" y="5"/>
                  <a:pt x="9" y="19"/>
                  <a:pt x="9" y="19"/>
                </a:cubicBezTo>
                <a:cubicBezTo>
                  <a:pt x="9" y="19"/>
                  <a:pt x="24" y="0"/>
                  <a:pt x="24" y="0"/>
                </a:cubicBezTo>
                <a:cubicBezTo>
                  <a:pt x="24" y="0"/>
                  <a:pt x="0" y="5"/>
                  <a:pt x="0" y="5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3" name="Line 316"/>
          <p:cNvSpPr>
            <a:spLocks noChangeShapeType="1"/>
          </p:cNvSpPr>
          <p:nvPr/>
        </p:nvSpPr>
        <p:spPr bwMode="auto">
          <a:xfrm>
            <a:off x="4227513" y="2903538"/>
            <a:ext cx="185737" cy="93662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4" name="Freeform 317"/>
          <p:cNvSpPr>
            <a:spLocks/>
          </p:cNvSpPr>
          <p:nvPr/>
        </p:nvSpPr>
        <p:spPr bwMode="auto">
          <a:xfrm>
            <a:off x="4383088" y="2951163"/>
            <a:ext cx="123825" cy="92075"/>
          </a:xfrm>
          <a:custGeom>
            <a:avLst/>
            <a:gdLst>
              <a:gd name="T0" fmla="*/ 186336009 w 24"/>
              <a:gd name="T1" fmla="*/ 0 h 18"/>
              <a:gd name="T2" fmla="*/ 0 w 24"/>
              <a:gd name="T3" fmla="*/ 392490142 h 18"/>
              <a:gd name="T4" fmla="*/ 638859568 w 24"/>
              <a:gd name="T5" fmla="*/ 470989162 h 18"/>
              <a:gd name="T6" fmla="*/ 186336009 w 2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8"/>
              <a:gd name="T14" fmla="*/ 24 w 2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8">
                <a:moveTo>
                  <a:pt x="7" y="0"/>
                </a:moveTo>
                <a:cubicBezTo>
                  <a:pt x="7" y="0"/>
                  <a:pt x="0" y="15"/>
                  <a:pt x="0" y="15"/>
                </a:cubicBezTo>
                <a:cubicBezTo>
                  <a:pt x="0" y="15"/>
                  <a:pt x="24" y="18"/>
                  <a:pt x="24" y="18"/>
                </a:cubicBezTo>
                <a:cubicBezTo>
                  <a:pt x="24" y="18"/>
                  <a:pt x="7" y="0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5" name="Freeform 318"/>
          <p:cNvSpPr>
            <a:spLocks/>
          </p:cNvSpPr>
          <p:nvPr/>
        </p:nvSpPr>
        <p:spPr bwMode="auto">
          <a:xfrm>
            <a:off x="4383088" y="2951163"/>
            <a:ext cx="123825" cy="92075"/>
          </a:xfrm>
          <a:custGeom>
            <a:avLst/>
            <a:gdLst>
              <a:gd name="T0" fmla="*/ 186336009 w 24"/>
              <a:gd name="T1" fmla="*/ 0 h 18"/>
              <a:gd name="T2" fmla="*/ 0 w 24"/>
              <a:gd name="T3" fmla="*/ 392490142 h 18"/>
              <a:gd name="T4" fmla="*/ 638859568 w 24"/>
              <a:gd name="T5" fmla="*/ 470989162 h 18"/>
              <a:gd name="T6" fmla="*/ 186336009 w 2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8"/>
              <a:gd name="T14" fmla="*/ 24 w 2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8">
                <a:moveTo>
                  <a:pt x="7" y="0"/>
                </a:moveTo>
                <a:cubicBezTo>
                  <a:pt x="7" y="0"/>
                  <a:pt x="0" y="15"/>
                  <a:pt x="0" y="15"/>
                </a:cubicBezTo>
                <a:cubicBezTo>
                  <a:pt x="0" y="15"/>
                  <a:pt x="24" y="18"/>
                  <a:pt x="24" y="18"/>
                </a:cubicBezTo>
                <a:cubicBezTo>
                  <a:pt x="24" y="18"/>
                  <a:pt x="7" y="0"/>
                  <a:pt x="7" y="0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6" name="Line 319"/>
          <p:cNvSpPr>
            <a:spLocks noChangeShapeType="1"/>
          </p:cNvSpPr>
          <p:nvPr/>
        </p:nvSpPr>
        <p:spPr bwMode="auto">
          <a:xfrm flipH="1" flipV="1">
            <a:off x="6261100" y="2660650"/>
            <a:ext cx="155575" cy="52388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7" name="Freeform 320"/>
          <p:cNvSpPr>
            <a:spLocks/>
          </p:cNvSpPr>
          <p:nvPr/>
        </p:nvSpPr>
        <p:spPr bwMode="auto">
          <a:xfrm>
            <a:off x="6162675" y="2624138"/>
            <a:ext cx="123825" cy="82550"/>
          </a:xfrm>
          <a:custGeom>
            <a:avLst/>
            <a:gdLst>
              <a:gd name="T0" fmla="*/ 638859568 w 24"/>
              <a:gd name="T1" fmla="*/ 0 h 16"/>
              <a:gd name="T2" fmla="*/ 505763213 w 24"/>
              <a:gd name="T3" fmla="*/ 425906364 h 16"/>
              <a:gd name="T4" fmla="*/ 0 w 24"/>
              <a:gd name="T5" fmla="*/ 53239585 h 16"/>
              <a:gd name="T6" fmla="*/ 638859568 w 24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6"/>
              <a:gd name="T14" fmla="*/ 24 w 2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6">
                <a:moveTo>
                  <a:pt x="24" y="0"/>
                </a:moveTo>
                <a:cubicBezTo>
                  <a:pt x="24" y="0"/>
                  <a:pt x="19" y="16"/>
                  <a:pt x="19" y="16"/>
                </a:cubicBezTo>
                <a:cubicBezTo>
                  <a:pt x="19" y="16"/>
                  <a:pt x="0" y="2"/>
                  <a:pt x="0" y="2"/>
                </a:cubicBezTo>
                <a:cubicBezTo>
                  <a:pt x="0" y="2"/>
                  <a:pt x="24" y="0"/>
                  <a:pt x="24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8" name="Freeform 321"/>
          <p:cNvSpPr>
            <a:spLocks/>
          </p:cNvSpPr>
          <p:nvPr/>
        </p:nvSpPr>
        <p:spPr bwMode="auto">
          <a:xfrm>
            <a:off x="6162675" y="2624138"/>
            <a:ext cx="123825" cy="82550"/>
          </a:xfrm>
          <a:custGeom>
            <a:avLst/>
            <a:gdLst>
              <a:gd name="T0" fmla="*/ 638859568 w 24"/>
              <a:gd name="T1" fmla="*/ 0 h 16"/>
              <a:gd name="T2" fmla="*/ 505763213 w 24"/>
              <a:gd name="T3" fmla="*/ 425906364 h 16"/>
              <a:gd name="T4" fmla="*/ 0 w 24"/>
              <a:gd name="T5" fmla="*/ 53239585 h 16"/>
              <a:gd name="T6" fmla="*/ 638859568 w 24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6"/>
              <a:gd name="T14" fmla="*/ 24 w 2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6">
                <a:moveTo>
                  <a:pt x="24" y="0"/>
                </a:moveTo>
                <a:cubicBezTo>
                  <a:pt x="24" y="0"/>
                  <a:pt x="19" y="16"/>
                  <a:pt x="19" y="16"/>
                </a:cubicBezTo>
                <a:cubicBezTo>
                  <a:pt x="19" y="16"/>
                  <a:pt x="0" y="2"/>
                  <a:pt x="0" y="2"/>
                </a:cubicBezTo>
                <a:cubicBezTo>
                  <a:pt x="0" y="2"/>
                  <a:pt x="24" y="0"/>
                  <a:pt x="24" y="0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69" name="Line 322"/>
          <p:cNvSpPr>
            <a:spLocks noChangeShapeType="1"/>
          </p:cNvSpPr>
          <p:nvPr/>
        </p:nvSpPr>
        <p:spPr bwMode="auto">
          <a:xfrm flipH="1">
            <a:off x="6251575" y="2852738"/>
            <a:ext cx="185738" cy="93662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0" name="Freeform 323"/>
          <p:cNvSpPr>
            <a:spLocks/>
          </p:cNvSpPr>
          <p:nvPr/>
        </p:nvSpPr>
        <p:spPr bwMode="auto">
          <a:xfrm>
            <a:off x="6162675" y="2898775"/>
            <a:ext cx="123825" cy="88900"/>
          </a:xfrm>
          <a:custGeom>
            <a:avLst/>
            <a:gdLst>
              <a:gd name="T0" fmla="*/ 425906432 w 24"/>
              <a:gd name="T1" fmla="*/ 0 h 17"/>
              <a:gd name="T2" fmla="*/ 638859568 w 24"/>
              <a:gd name="T3" fmla="*/ 382855686 h 17"/>
              <a:gd name="T4" fmla="*/ 0 w 24"/>
              <a:gd name="T5" fmla="*/ 464894661 h 17"/>
              <a:gd name="T6" fmla="*/ 425906432 w 24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7"/>
              <a:gd name="T14" fmla="*/ 24 w 24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7">
                <a:moveTo>
                  <a:pt x="16" y="0"/>
                </a:moveTo>
                <a:cubicBezTo>
                  <a:pt x="16" y="0"/>
                  <a:pt x="24" y="14"/>
                  <a:pt x="24" y="14"/>
                </a:cubicBezTo>
                <a:cubicBezTo>
                  <a:pt x="24" y="14"/>
                  <a:pt x="0" y="17"/>
                  <a:pt x="0" y="17"/>
                </a:cubicBezTo>
                <a:cubicBezTo>
                  <a:pt x="0" y="17"/>
                  <a:pt x="16" y="0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1" name="Freeform 324"/>
          <p:cNvSpPr>
            <a:spLocks/>
          </p:cNvSpPr>
          <p:nvPr/>
        </p:nvSpPr>
        <p:spPr bwMode="auto">
          <a:xfrm>
            <a:off x="6162675" y="2898775"/>
            <a:ext cx="123825" cy="88900"/>
          </a:xfrm>
          <a:custGeom>
            <a:avLst/>
            <a:gdLst>
              <a:gd name="T0" fmla="*/ 425906432 w 24"/>
              <a:gd name="T1" fmla="*/ 0 h 17"/>
              <a:gd name="T2" fmla="*/ 638859568 w 24"/>
              <a:gd name="T3" fmla="*/ 382855686 h 17"/>
              <a:gd name="T4" fmla="*/ 0 w 24"/>
              <a:gd name="T5" fmla="*/ 464894661 h 17"/>
              <a:gd name="T6" fmla="*/ 425906432 w 24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7"/>
              <a:gd name="T14" fmla="*/ 24 w 24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7">
                <a:moveTo>
                  <a:pt x="16" y="0"/>
                </a:moveTo>
                <a:cubicBezTo>
                  <a:pt x="16" y="0"/>
                  <a:pt x="24" y="14"/>
                  <a:pt x="24" y="14"/>
                </a:cubicBezTo>
                <a:cubicBezTo>
                  <a:pt x="24" y="14"/>
                  <a:pt x="0" y="17"/>
                  <a:pt x="0" y="17"/>
                </a:cubicBezTo>
                <a:cubicBezTo>
                  <a:pt x="0" y="17"/>
                  <a:pt x="16" y="0"/>
                  <a:pt x="16" y="0"/>
                </a:cubicBezTo>
                <a:close/>
              </a:path>
            </a:pathLst>
          </a:cu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2" name="Oval 325"/>
          <p:cNvSpPr>
            <a:spLocks noChangeArrowheads="1"/>
          </p:cNvSpPr>
          <p:nvPr/>
        </p:nvSpPr>
        <p:spPr bwMode="auto">
          <a:xfrm>
            <a:off x="8108950" y="1957388"/>
            <a:ext cx="274638" cy="273050"/>
          </a:xfrm>
          <a:prstGeom prst="ellips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3" name="Freeform 326"/>
          <p:cNvSpPr>
            <a:spLocks/>
          </p:cNvSpPr>
          <p:nvPr/>
        </p:nvSpPr>
        <p:spPr bwMode="auto">
          <a:xfrm>
            <a:off x="8154988" y="2039938"/>
            <a:ext cx="187325" cy="149225"/>
          </a:xfrm>
          <a:custGeom>
            <a:avLst/>
            <a:gdLst>
              <a:gd name="T0" fmla="*/ 148690024 w 118"/>
              <a:gd name="T1" fmla="*/ 236894710 h 94"/>
              <a:gd name="T2" fmla="*/ 0 w 118"/>
              <a:gd name="T3" fmla="*/ 0 h 94"/>
              <a:gd name="T4" fmla="*/ 297378460 w 118"/>
              <a:gd name="T5" fmla="*/ 0 h 94"/>
              <a:gd name="T6" fmla="*/ 148690024 w 118"/>
              <a:gd name="T7" fmla="*/ 23689471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94"/>
              <a:gd name="T14" fmla="*/ 118 w 118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94">
                <a:moveTo>
                  <a:pt x="59" y="94"/>
                </a:moveTo>
                <a:lnTo>
                  <a:pt x="0" y="0"/>
                </a:lnTo>
                <a:lnTo>
                  <a:pt x="118" y="0"/>
                </a:lnTo>
                <a:lnTo>
                  <a:pt x="59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4" name="Freeform 327"/>
          <p:cNvSpPr>
            <a:spLocks/>
          </p:cNvSpPr>
          <p:nvPr/>
        </p:nvSpPr>
        <p:spPr bwMode="auto">
          <a:xfrm>
            <a:off x="8154988" y="2039938"/>
            <a:ext cx="187325" cy="149225"/>
          </a:xfrm>
          <a:custGeom>
            <a:avLst/>
            <a:gdLst>
              <a:gd name="T0" fmla="*/ 148690024 w 118"/>
              <a:gd name="T1" fmla="*/ 236894710 h 94"/>
              <a:gd name="T2" fmla="*/ 0 w 118"/>
              <a:gd name="T3" fmla="*/ 0 h 94"/>
              <a:gd name="T4" fmla="*/ 297378460 w 118"/>
              <a:gd name="T5" fmla="*/ 0 h 94"/>
              <a:gd name="T6" fmla="*/ 148690024 w 118"/>
              <a:gd name="T7" fmla="*/ 23689471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94"/>
              <a:gd name="T14" fmla="*/ 118 w 118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94">
                <a:moveTo>
                  <a:pt x="59" y="94"/>
                </a:moveTo>
                <a:lnTo>
                  <a:pt x="0" y="0"/>
                </a:lnTo>
                <a:lnTo>
                  <a:pt x="118" y="0"/>
                </a:lnTo>
                <a:lnTo>
                  <a:pt x="59" y="9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5" name="Line 328"/>
          <p:cNvSpPr>
            <a:spLocks noChangeShapeType="1"/>
          </p:cNvSpPr>
          <p:nvPr/>
        </p:nvSpPr>
        <p:spPr bwMode="auto">
          <a:xfrm>
            <a:off x="8248650" y="1966913"/>
            <a:ext cx="1588" cy="269875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6" name="Line 329"/>
          <p:cNvSpPr>
            <a:spLocks noChangeShapeType="1"/>
          </p:cNvSpPr>
          <p:nvPr/>
        </p:nvSpPr>
        <p:spPr bwMode="auto">
          <a:xfrm>
            <a:off x="8186738" y="2179638"/>
            <a:ext cx="123825" cy="1587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7" name="Oval 330"/>
          <p:cNvSpPr>
            <a:spLocks noChangeArrowheads="1"/>
          </p:cNvSpPr>
          <p:nvPr/>
        </p:nvSpPr>
        <p:spPr bwMode="auto">
          <a:xfrm>
            <a:off x="7508875" y="2417763"/>
            <a:ext cx="273050" cy="274637"/>
          </a:xfrm>
          <a:prstGeom prst="ellips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8" name="Freeform 331"/>
          <p:cNvSpPr>
            <a:spLocks/>
          </p:cNvSpPr>
          <p:nvPr/>
        </p:nvSpPr>
        <p:spPr bwMode="auto">
          <a:xfrm>
            <a:off x="7554913" y="2500313"/>
            <a:ext cx="185737" cy="150812"/>
          </a:xfrm>
          <a:custGeom>
            <a:avLst/>
            <a:gdLst>
              <a:gd name="T0" fmla="*/ 148688036 w 117"/>
              <a:gd name="T1" fmla="*/ 239413279 h 95"/>
              <a:gd name="T2" fmla="*/ 0 w 117"/>
              <a:gd name="T3" fmla="*/ 0 h 95"/>
              <a:gd name="T4" fmla="*/ 294856716 w 117"/>
              <a:gd name="T5" fmla="*/ 0 h 95"/>
              <a:gd name="T6" fmla="*/ 148688036 w 117"/>
              <a:gd name="T7" fmla="*/ 239413279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95"/>
              <a:gd name="T14" fmla="*/ 117 w 117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95">
                <a:moveTo>
                  <a:pt x="59" y="95"/>
                </a:moveTo>
                <a:lnTo>
                  <a:pt x="0" y="0"/>
                </a:lnTo>
                <a:lnTo>
                  <a:pt x="117" y="0"/>
                </a:lnTo>
                <a:lnTo>
                  <a:pt x="59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9" name="Freeform 332"/>
          <p:cNvSpPr>
            <a:spLocks/>
          </p:cNvSpPr>
          <p:nvPr/>
        </p:nvSpPr>
        <p:spPr bwMode="auto">
          <a:xfrm>
            <a:off x="7554913" y="2500313"/>
            <a:ext cx="185737" cy="150812"/>
          </a:xfrm>
          <a:custGeom>
            <a:avLst/>
            <a:gdLst>
              <a:gd name="T0" fmla="*/ 148688036 w 117"/>
              <a:gd name="T1" fmla="*/ 239413279 h 95"/>
              <a:gd name="T2" fmla="*/ 0 w 117"/>
              <a:gd name="T3" fmla="*/ 0 h 95"/>
              <a:gd name="T4" fmla="*/ 294856716 w 117"/>
              <a:gd name="T5" fmla="*/ 0 h 95"/>
              <a:gd name="T6" fmla="*/ 148688036 w 117"/>
              <a:gd name="T7" fmla="*/ 239413279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95"/>
              <a:gd name="T14" fmla="*/ 117 w 117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95">
                <a:moveTo>
                  <a:pt x="59" y="95"/>
                </a:moveTo>
                <a:lnTo>
                  <a:pt x="0" y="0"/>
                </a:lnTo>
                <a:lnTo>
                  <a:pt x="117" y="0"/>
                </a:lnTo>
                <a:lnTo>
                  <a:pt x="59" y="9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0" name="Line 333"/>
          <p:cNvSpPr>
            <a:spLocks noChangeShapeType="1"/>
          </p:cNvSpPr>
          <p:nvPr/>
        </p:nvSpPr>
        <p:spPr bwMode="auto">
          <a:xfrm>
            <a:off x="7648575" y="2422525"/>
            <a:ext cx="1588" cy="274638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1" name="Line 334"/>
          <p:cNvSpPr>
            <a:spLocks noChangeShapeType="1"/>
          </p:cNvSpPr>
          <p:nvPr/>
        </p:nvSpPr>
        <p:spPr bwMode="auto">
          <a:xfrm>
            <a:off x="7586663" y="2640013"/>
            <a:ext cx="123825" cy="1587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2" name="Line 335"/>
          <p:cNvSpPr>
            <a:spLocks noChangeShapeType="1"/>
          </p:cNvSpPr>
          <p:nvPr/>
        </p:nvSpPr>
        <p:spPr bwMode="auto">
          <a:xfrm>
            <a:off x="6773863" y="2101850"/>
            <a:ext cx="1163637" cy="1588"/>
          </a:xfrm>
          <a:prstGeom prst="line">
            <a:avLst/>
          </a:prstGeom>
          <a:noFill/>
          <a:ln w="52388">
            <a:solidFill>
              <a:srgbClr val="FF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3" name="Freeform 336"/>
          <p:cNvSpPr>
            <a:spLocks/>
          </p:cNvSpPr>
          <p:nvPr/>
        </p:nvSpPr>
        <p:spPr bwMode="auto">
          <a:xfrm>
            <a:off x="7937500" y="2028825"/>
            <a:ext cx="166688" cy="150813"/>
          </a:xfrm>
          <a:custGeom>
            <a:avLst/>
            <a:gdLst>
              <a:gd name="T0" fmla="*/ 868277704 w 32"/>
              <a:gd name="T1" fmla="*/ 378623900 h 29"/>
              <a:gd name="T2" fmla="*/ 0 w 32"/>
              <a:gd name="T3" fmla="*/ 784295325 h 29"/>
              <a:gd name="T4" fmla="*/ 0 w 32"/>
              <a:gd name="T5" fmla="*/ 0 h 29"/>
              <a:gd name="T6" fmla="*/ 868277704 w 32"/>
              <a:gd name="T7" fmla="*/ 37862390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9"/>
              <a:gd name="T14" fmla="*/ 32 w 32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9">
                <a:moveTo>
                  <a:pt x="32" y="14"/>
                </a:moveTo>
                <a:cubicBezTo>
                  <a:pt x="32" y="14"/>
                  <a:pt x="0" y="29"/>
                  <a:pt x="0" y="29"/>
                </a:cubicBezTo>
                <a:cubicBezTo>
                  <a:pt x="0" y="29"/>
                  <a:pt x="0" y="0"/>
                  <a:pt x="0" y="0"/>
                </a:cubicBezTo>
                <a:cubicBezTo>
                  <a:pt x="0" y="0"/>
                  <a:pt x="32" y="14"/>
                  <a:pt x="32" y="14"/>
                </a:cubicBezTo>
                <a:close/>
              </a:path>
            </a:pathLst>
          </a:custGeom>
          <a:solidFill>
            <a:srgbClr val="FF3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4" name="Freeform 337"/>
          <p:cNvSpPr>
            <a:spLocks/>
          </p:cNvSpPr>
          <p:nvPr/>
        </p:nvSpPr>
        <p:spPr bwMode="auto">
          <a:xfrm>
            <a:off x="7937500" y="2028825"/>
            <a:ext cx="166688" cy="150813"/>
          </a:xfrm>
          <a:custGeom>
            <a:avLst/>
            <a:gdLst>
              <a:gd name="T0" fmla="*/ 868277704 w 32"/>
              <a:gd name="T1" fmla="*/ 378623900 h 29"/>
              <a:gd name="T2" fmla="*/ 0 w 32"/>
              <a:gd name="T3" fmla="*/ 784295325 h 29"/>
              <a:gd name="T4" fmla="*/ 0 w 32"/>
              <a:gd name="T5" fmla="*/ 0 h 29"/>
              <a:gd name="T6" fmla="*/ 868277704 w 32"/>
              <a:gd name="T7" fmla="*/ 37862390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9"/>
              <a:gd name="T14" fmla="*/ 32 w 32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9">
                <a:moveTo>
                  <a:pt x="32" y="14"/>
                </a:moveTo>
                <a:cubicBezTo>
                  <a:pt x="32" y="14"/>
                  <a:pt x="0" y="29"/>
                  <a:pt x="0" y="29"/>
                </a:cubicBezTo>
                <a:cubicBezTo>
                  <a:pt x="0" y="29"/>
                  <a:pt x="0" y="0"/>
                  <a:pt x="0" y="0"/>
                </a:cubicBezTo>
                <a:cubicBezTo>
                  <a:pt x="0" y="0"/>
                  <a:pt x="32" y="14"/>
                  <a:pt x="32" y="14"/>
                </a:cubicBezTo>
                <a:close/>
              </a:path>
            </a:pathLst>
          </a:custGeom>
          <a:noFill/>
          <a:ln w="4763">
            <a:solidFill>
              <a:srgbClr val="FF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5" name="Line 338"/>
          <p:cNvSpPr>
            <a:spLocks noChangeShapeType="1"/>
          </p:cNvSpPr>
          <p:nvPr/>
        </p:nvSpPr>
        <p:spPr bwMode="auto">
          <a:xfrm>
            <a:off x="7648575" y="2101850"/>
            <a:ext cx="1588" cy="139700"/>
          </a:xfrm>
          <a:prstGeom prst="line">
            <a:avLst/>
          </a:prstGeom>
          <a:noFill/>
          <a:ln w="52388">
            <a:solidFill>
              <a:srgbClr val="FF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6" name="Freeform 339"/>
          <p:cNvSpPr>
            <a:spLocks/>
          </p:cNvSpPr>
          <p:nvPr/>
        </p:nvSpPr>
        <p:spPr bwMode="auto">
          <a:xfrm>
            <a:off x="7570788" y="2241550"/>
            <a:ext cx="149225" cy="165100"/>
          </a:xfrm>
          <a:custGeom>
            <a:avLst/>
            <a:gdLst>
              <a:gd name="T0" fmla="*/ 397170112 w 29"/>
              <a:gd name="T1" fmla="*/ 851812729 h 32"/>
              <a:gd name="T2" fmla="*/ 0 w 29"/>
              <a:gd name="T3" fmla="*/ 0 h 32"/>
              <a:gd name="T4" fmla="*/ 767865658 w 29"/>
              <a:gd name="T5" fmla="*/ 0 h 32"/>
              <a:gd name="T6" fmla="*/ 397170112 w 29"/>
              <a:gd name="T7" fmla="*/ 851812729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2"/>
              <a:gd name="T14" fmla="*/ 29 w 29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2">
                <a:moveTo>
                  <a:pt x="15" y="32"/>
                </a:moveTo>
                <a:cubicBezTo>
                  <a:pt x="15" y="32"/>
                  <a:pt x="0" y="0"/>
                  <a:pt x="0" y="0"/>
                </a:cubicBezTo>
                <a:cubicBezTo>
                  <a:pt x="0" y="0"/>
                  <a:pt x="29" y="0"/>
                  <a:pt x="29" y="0"/>
                </a:cubicBezTo>
                <a:cubicBezTo>
                  <a:pt x="29" y="0"/>
                  <a:pt x="15" y="32"/>
                  <a:pt x="15" y="32"/>
                </a:cubicBezTo>
                <a:close/>
              </a:path>
            </a:pathLst>
          </a:custGeom>
          <a:solidFill>
            <a:srgbClr val="FF3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7" name="Freeform 340"/>
          <p:cNvSpPr>
            <a:spLocks/>
          </p:cNvSpPr>
          <p:nvPr/>
        </p:nvSpPr>
        <p:spPr bwMode="auto">
          <a:xfrm>
            <a:off x="7570788" y="2241550"/>
            <a:ext cx="149225" cy="165100"/>
          </a:xfrm>
          <a:custGeom>
            <a:avLst/>
            <a:gdLst>
              <a:gd name="T0" fmla="*/ 397170112 w 29"/>
              <a:gd name="T1" fmla="*/ 851812729 h 32"/>
              <a:gd name="T2" fmla="*/ 0 w 29"/>
              <a:gd name="T3" fmla="*/ 0 h 32"/>
              <a:gd name="T4" fmla="*/ 767865658 w 29"/>
              <a:gd name="T5" fmla="*/ 0 h 32"/>
              <a:gd name="T6" fmla="*/ 397170112 w 29"/>
              <a:gd name="T7" fmla="*/ 851812729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2"/>
              <a:gd name="T14" fmla="*/ 29 w 29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2">
                <a:moveTo>
                  <a:pt x="15" y="32"/>
                </a:moveTo>
                <a:cubicBezTo>
                  <a:pt x="15" y="32"/>
                  <a:pt x="0" y="0"/>
                  <a:pt x="0" y="0"/>
                </a:cubicBezTo>
                <a:cubicBezTo>
                  <a:pt x="0" y="0"/>
                  <a:pt x="29" y="0"/>
                  <a:pt x="29" y="0"/>
                </a:cubicBezTo>
                <a:cubicBezTo>
                  <a:pt x="29" y="0"/>
                  <a:pt x="15" y="32"/>
                  <a:pt x="15" y="32"/>
                </a:cubicBezTo>
                <a:close/>
              </a:path>
            </a:pathLst>
          </a:custGeom>
          <a:noFill/>
          <a:ln w="4763">
            <a:solidFill>
              <a:srgbClr val="FF38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" name="Picture 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413" y="2035175"/>
            <a:ext cx="2952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589" name="Rectangle 342"/>
          <p:cNvSpPr>
            <a:spLocks noChangeArrowheads="1"/>
          </p:cNvSpPr>
          <p:nvPr/>
        </p:nvSpPr>
        <p:spPr bwMode="auto">
          <a:xfrm>
            <a:off x="7859713" y="1998663"/>
            <a:ext cx="36512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0" name="Rectangle 343"/>
          <p:cNvSpPr>
            <a:spLocks noChangeArrowheads="1"/>
          </p:cNvSpPr>
          <p:nvPr/>
        </p:nvSpPr>
        <p:spPr bwMode="auto">
          <a:xfrm>
            <a:off x="7859713" y="1998663"/>
            <a:ext cx="36512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1" name="Rectangle 344"/>
          <p:cNvSpPr>
            <a:spLocks noChangeArrowheads="1"/>
          </p:cNvSpPr>
          <p:nvPr/>
        </p:nvSpPr>
        <p:spPr bwMode="auto">
          <a:xfrm>
            <a:off x="7761288" y="184785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B</a:t>
            </a:r>
            <a:endParaRPr lang="en-US" altLang="ja-JP"/>
          </a:p>
        </p:txBody>
      </p:sp>
      <p:sp>
        <p:nvSpPr>
          <p:cNvPr id="10592" name="Rectangle 345"/>
          <p:cNvSpPr>
            <a:spLocks noChangeArrowheads="1"/>
          </p:cNvSpPr>
          <p:nvPr/>
        </p:nvSpPr>
        <p:spPr bwMode="auto">
          <a:xfrm>
            <a:off x="7854950" y="1847850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P</a:t>
            </a:r>
            <a:endParaRPr lang="en-US" altLang="ja-JP"/>
          </a:p>
        </p:txBody>
      </p:sp>
      <p:sp>
        <p:nvSpPr>
          <p:cNvPr id="10593" name="Rectangle 346"/>
          <p:cNvSpPr>
            <a:spLocks noChangeArrowheads="1"/>
          </p:cNvSpPr>
          <p:nvPr/>
        </p:nvSpPr>
        <p:spPr bwMode="auto">
          <a:xfrm>
            <a:off x="7943850" y="184785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F</a:t>
            </a:r>
            <a:endParaRPr lang="en-US" altLang="ja-JP"/>
          </a:p>
        </p:txBody>
      </p:sp>
      <p:sp>
        <p:nvSpPr>
          <p:cNvPr id="10594" name="Oval 347"/>
          <p:cNvSpPr>
            <a:spLocks noChangeArrowheads="1"/>
          </p:cNvSpPr>
          <p:nvPr/>
        </p:nvSpPr>
        <p:spPr bwMode="auto">
          <a:xfrm>
            <a:off x="6638925" y="3379788"/>
            <a:ext cx="68263" cy="322262"/>
          </a:xfrm>
          <a:prstGeom prst="ellipse">
            <a:avLst/>
          </a:prstGeom>
          <a:solidFill>
            <a:srgbClr val="C7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5" name="Oval 348"/>
          <p:cNvSpPr>
            <a:spLocks noChangeArrowheads="1"/>
          </p:cNvSpPr>
          <p:nvPr/>
        </p:nvSpPr>
        <p:spPr bwMode="auto">
          <a:xfrm>
            <a:off x="6638925" y="3379788"/>
            <a:ext cx="68263" cy="322262"/>
          </a:xfrm>
          <a:prstGeom prst="ellips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6" name="Rectangle 349"/>
          <p:cNvSpPr>
            <a:spLocks noChangeArrowheads="1"/>
          </p:cNvSpPr>
          <p:nvPr/>
        </p:nvSpPr>
        <p:spPr bwMode="auto">
          <a:xfrm>
            <a:off x="6970713" y="1998663"/>
            <a:ext cx="36512" cy="20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7" name="Rectangle 350"/>
          <p:cNvSpPr>
            <a:spLocks noChangeArrowheads="1"/>
          </p:cNvSpPr>
          <p:nvPr/>
        </p:nvSpPr>
        <p:spPr bwMode="auto">
          <a:xfrm>
            <a:off x="6970713" y="1998663"/>
            <a:ext cx="36512" cy="206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98" name="Rectangle 351"/>
          <p:cNvSpPr>
            <a:spLocks noChangeArrowheads="1"/>
          </p:cNvSpPr>
          <p:nvPr/>
        </p:nvSpPr>
        <p:spPr bwMode="auto">
          <a:xfrm>
            <a:off x="6881813" y="18002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ja-JP"/>
          </a:p>
        </p:txBody>
      </p:sp>
      <p:sp>
        <p:nvSpPr>
          <p:cNvPr id="10599" name="Rectangle 352"/>
          <p:cNvSpPr>
            <a:spLocks noChangeArrowheads="1"/>
          </p:cNvSpPr>
          <p:nvPr/>
        </p:nvSpPr>
        <p:spPr bwMode="auto">
          <a:xfrm>
            <a:off x="6959600" y="1811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/</a:t>
            </a:r>
            <a:endParaRPr lang="en-US" altLang="ja-JP"/>
          </a:p>
        </p:txBody>
      </p:sp>
      <p:sp>
        <p:nvSpPr>
          <p:cNvPr id="10600" name="Rectangle 353"/>
          <p:cNvSpPr>
            <a:spLocks noChangeArrowheads="1"/>
          </p:cNvSpPr>
          <p:nvPr/>
        </p:nvSpPr>
        <p:spPr bwMode="auto">
          <a:xfrm>
            <a:off x="6996113" y="1811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</a:rPr>
              <a:t>2</a:t>
            </a:r>
            <a:endParaRPr lang="en-US" altLang="ja-JP"/>
          </a:p>
        </p:txBody>
      </p:sp>
      <p:sp>
        <p:nvSpPr>
          <p:cNvPr id="10601" name="Rectangle 354"/>
          <p:cNvSpPr>
            <a:spLocks noChangeArrowheads="1"/>
          </p:cNvSpPr>
          <p:nvPr/>
        </p:nvSpPr>
        <p:spPr bwMode="auto">
          <a:xfrm>
            <a:off x="7021513" y="3773488"/>
            <a:ext cx="31750" cy="20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3482975"/>
            <a:ext cx="2952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603" name="Line 356"/>
          <p:cNvSpPr>
            <a:spLocks noChangeShapeType="1"/>
          </p:cNvSpPr>
          <p:nvPr/>
        </p:nvSpPr>
        <p:spPr bwMode="auto">
          <a:xfrm>
            <a:off x="7529513" y="3544888"/>
            <a:ext cx="3698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04" name="Text Box 357"/>
          <p:cNvSpPr txBox="1">
            <a:spLocks noChangeArrowheads="1"/>
          </p:cNvSpPr>
          <p:nvPr/>
        </p:nvSpPr>
        <p:spPr bwMode="auto">
          <a:xfrm>
            <a:off x="7820025" y="3324225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00" b="1"/>
              <a:t>633 nm</a:t>
            </a:r>
          </a:p>
          <a:p>
            <a:pPr algn="ctr"/>
            <a:r>
              <a:rPr lang="en-US" altLang="ja-JP" sz="1000" b="1"/>
              <a:t>comb</a:t>
            </a:r>
          </a:p>
        </p:txBody>
      </p:sp>
      <p:sp>
        <p:nvSpPr>
          <p:cNvPr id="10605" name="Text Box 358"/>
          <p:cNvSpPr txBox="1">
            <a:spLocks noChangeArrowheads="1"/>
          </p:cNvSpPr>
          <p:nvPr/>
        </p:nvSpPr>
        <p:spPr bwMode="auto">
          <a:xfrm>
            <a:off x="6872288" y="2122488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00" b="1"/>
              <a:t>PPLN</a:t>
            </a:r>
          </a:p>
          <a:p>
            <a:pPr algn="ctr"/>
            <a:r>
              <a:rPr lang="en-US" altLang="ja-JP" sz="800" b="1"/>
              <a:t>for 2040 nm</a:t>
            </a:r>
          </a:p>
        </p:txBody>
      </p:sp>
      <p:sp>
        <p:nvSpPr>
          <p:cNvPr id="10606" name="Text Box 359"/>
          <p:cNvSpPr txBox="1">
            <a:spLocks noChangeArrowheads="1"/>
          </p:cNvSpPr>
          <p:nvPr/>
        </p:nvSpPr>
        <p:spPr bwMode="auto">
          <a:xfrm>
            <a:off x="6999288" y="3573463"/>
            <a:ext cx="75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000" b="1"/>
              <a:t>PPLN</a:t>
            </a:r>
          </a:p>
          <a:p>
            <a:pPr algn="ctr"/>
            <a:r>
              <a:rPr lang="en-US" altLang="ja-JP" sz="800" b="1"/>
              <a:t>for 1266 nm</a:t>
            </a:r>
          </a:p>
        </p:txBody>
      </p:sp>
      <p:sp>
        <p:nvSpPr>
          <p:cNvPr id="362" name="Rectangle 85"/>
          <p:cNvSpPr>
            <a:spLocks noChangeArrowheads="1"/>
          </p:cNvSpPr>
          <p:nvPr/>
        </p:nvSpPr>
        <p:spPr bwMode="auto">
          <a:xfrm>
            <a:off x="495300" y="4932363"/>
            <a:ext cx="3492500" cy="1493837"/>
          </a:xfrm>
          <a:prstGeom prst="rect">
            <a:avLst/>
          </a:prstGeom>
          <a:solidFill>
            <a:srgbClr val="F4AAE4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63" name="Text Box 80"/>
          <p:cNvSpPr txBox="1">
            <a:spLocks noChangeArrowheads="1"/>
          </p:cNvSpPr>
          <p:nvPr/>
        </p:nvSpPr>
        <p:spPr bwMode="auto">
          <a:xfrm>
            <a:off x="79375" y="4537075"/>
            <a:ext cx="4222750" cy="3143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M. </a:t>
            </a:r>
            <a:r>
              <a:rPr lang="en-US" altLang="ja-JP" sz="1400" dirty="0" err="1">
                <a:latin typeface="Tahoma" pitchFamily="34" charset="0"/>
                <a:ea typeface="ＭＳ Ｐゴシック" pitchFamily="50" charset="-128"/>
              </a:rPr>
              <a:t>Nakazawa</a:t>
            </a: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, et al. </a:t>
            </a:r>
            <a:r>
              <a:rPr lang="en-US" altLang="ja-JP" sz="1400" i="1" dirty="0">
                <a:latin typeface="Tahoma" pitchFamily="34" charset="0"/>
                <a:ea typeface="ＭＳ Ｐゴシック" pitchFamily="50" charset="-128"/>
              </a:rPr>
              <a:t>Electron. </a:t>
            </a:r>
            <a:r>
              <a:rPr lang="en-US" altLang="ja-JP" sz="1400" i="1" dirty="0" err="1">
                <a:latin typeface="Tahoma" pitchFamily="34" charset="0"/>
                <a:ea typeface="ＭＳ Ｐゴシック" pitchFamily="50" charset="-128"/>
              </a:rPr>
              <a:t>Lett</a:t>
            </a: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. </a:t>
            </a:r>
            <a:r>
              <a:rPr lang="en-US" altLang="ja-JP" sz="1400" b="1" dirty="0">
                <a:latin typeface="Tahoma" pitchFamily="34" charset="0"/>
                <a:ea typeface="ＭＳ Ｐゴシック" pitchFamily="50" charset="-128"/>
              </a:rPr>
              <a:t>29, </a:t>
            </a: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1327, 1993</a:t>
            </a:r>
          </a:p>
        </p:txBody>
      </p:sp>
      <p:sp>
        <p:nvSpPr>
          <p:cNvPr id="10613" name="Text Box 81"/>
          <p:cNvSpPr txBox="1">
            <a:spLocks noChangeArrowheads="1"/>
          </p:cNvSpPr>
          <p:nvPr/>
        </p:nvSpPr>
        <p:spPr bwMode="auto">
          <a:xfrm>
            <a:off x="509588" y="5015441"/>
            <a:ext cx="3496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i="1" dirty="0" err="1">
                <a:latin typeface="Times New Roman" pitchFamily="18" charset="0"/>
              </a:rPr>
              <a:t>f</a:t>
            </a:r>
            <a:r>
              <a:rPr lang="en-US" altLang="ja-JP" sz="1600" baseline="-25000" dirty="0" err="1">
                <a:latin typeface="Times New Roman" pitchFamily="18" charset="0"/>
              </a:rPr>
              <a:t>rep</a:t>
            </a:r>
            <a:r>
              <a:rPr lang="en-US" altLang="ja-JP" sz="1600" dirty="0"/>
              <a:t> : </a:t>
            </a:r>
            <a:r>
              <a:rPr lang="en-US" altLang="ja-JP" sz="1600" dirty="0" smtClean="0"/>
              <a:t>50.5 </a:t>
            </a:r>
            <a:r>
              <a:rPr lang="en-US" altLang="ja-JP" sz="1600" dirty="0"/>
              <a:t>MHz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EDF: </a:t>
            </a:r>
            <a:r>
              <a:rPr lang="en-US" altLang="ja-JP" sz="1600" dirty="0" smtClean="0"/>
              <a:t>90 cm</a:t>
            </a:r>
            <a:endParaRPr lang="en-US" altLang="ja-JP" sz="1600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Output: </a:t>
            </a:r>
            <a:r>
              <a:rPr lang="en-US" altLang="ja-JP" sz="1600" dirty="0" smtClean="0"/>
              <a:t>5 </a:t>
            </a:r>
            <a:r>
              <a:rPr lang="en-US" altLang="ja-JP" sz="1600" dirty="0" err="1"/>
              <a:t>mW</a:t>
            </a:r>
            <a:endParaRPr lang="en-US" altLang="ja-JP" sz="1600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Pump power: </a:t>
            </a:r>
            <a:r>
              <a:rPr lang="en-US" altLang="ja-JP" sz="1600" dirty="0" smtClean="0"/>
              <a:t>200 </a:t>
            </a:r>
            <a:r>
              <a:rPr lang="en-US" altLang="ja-JP" sz="1600" dirty="0" err="1"/>
              <a:t>mW</a:t>
            </a:r>
            <a:r>
              <a:rPr lang="en-US" altLang="ja-JP" sz="1600" dirty="0"/>
              <a:t> (typical)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Total dispersion: </a:t>
            </a:r>
            <a:r>
              <a:rPr lang="en-US" altLang="ja-JP" sz="1600" dirty="0" smtClean="0"/>
              <a:t>+0.006±0.005 </a:t>
            </a:r>
            <a:r>
              <a:rPr lang="en-US" altLang="ja-JP" sz="1600" dirty="0"/>
              <a:t>ps</a:t>
            </a:r>
            <a:r>
              <a:rPr lang="en-US" altLang="ja-JP" sz="1600" baseline="30000" dirty="0"/>
              <a:t>2</a:t>
            </a:r>
          </a:p>
        </p:txBody>
      </p:sp>
      <p:sp>
        <p:nvSpPr>
          <p:cNvPr id="367" name="Rectangle 86"/>
          <p:cNvSpPr>
            <a:spLocks noChangeArrowheads="1"/>
          </p:cNvSpPr>
          <p:nvPr/>
        </p:nvSpPr>
        <p:spPr bwMode="auto">
          <a:xfrm>
            <a:off x="4868863" y="4629150"/>
            <a:ext cx="3611562" cy="1824038"/>
          </a:xfrm>
          <a:prstGeom prst="rect">
            <a:avLst/>
          </a:prstGeom>
          <a:solidFill>
            <a:srgbClr val="F4AAE4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617" name="Text Box 83"/>
          <p:cNvSpPr txBox="1">
            <a:spLocks noChangeArrowheads="1"/>
          </p:cNvSpPr>
          <p:nvPr/>
        </p:nvSpPr>
        <p:spPr bwMode="auto">
          <a:xfrm>
            <a:off x="4876800" y="4640263"/>
            <a:ext cx="30353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Two branch system</a:t>
            </a:r>
          </a:p>
          <a:p>
            <a:pPr>
              <a:buClr>
                <a:schemeClr val="hlink"/>
              </a:buClr>
              <a:buFontTx/>
              <a:buChar char="•"/>
            </a:pPr>
            <a:endParaRPr lang="en-US" altLang="ja-JP" sz="1600" dirty="0"/>
          </a:p>
          <a:p>
            <a:pPr>
              <a:buClr>
                <a:schemeClr val="hlink"/>
              </a:buClr>
              <a:buFontTx/>
              <a:buChar char="•"/>
            </a:pPr>
            <a:endParaRPr lang="en-US" altLang="ja-JP" sz="1600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Backward pumping only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EDF: 4 m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Output: </a:t>
            </a:r>
            <a:r>
              <a:rPr lang="en-US" altLang="ja-JP" sz="1600" dirty="0" smtClean="0"/>
              <a:t>50-65 </a:t>
            </a:r>
            <a:r>
              <a:rPr lang="en-US" altLang="ja-JP" sz="1600" dirty="0" err="1"/>
              <a:t>mW</a:t>
            </a:r>
            <a:endParaRPr lang="en-US" altLang="ja-JP" sz="1600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1600" dirty="0"/>
              <a:t>Pump power: </a:t>
            </a:r>
            <a:r>
              <a:rPr lang="en-US" altLang="ja-JP" sz="1600" dirty="0" smtClean="0"/>
              <a:t>400 </a:t>
            </a:r>
            <a:r>
              <a:rPr lang="en-US" altLang="ja-JP" sz="1600" dirty="0" err="1"/>
              <a:t>mW</a:t>
            </a:r>
            <a:r>
              <a:rPr lang="en-US" altLang="ja-JP" sz="1600" dirty="0"/>
              <a:t> (typical)</a:t>
            </a:r>
          </a:p>
        </p:txBody>
      </p:sp>
      <p:sp>
        <p:nvSpPr>
          <p:cNvPr id="369" name="Text Box 84"/>
          <p:cNvSpPr txBox="1">
            <a:spLocks noChangeArrowheads="1"/>
          </p:cNvSpPr>
          <p:nvPr/>
        </p:nvSpPr>
        <p:spPr bwMode="auto">
          <a:xfrm>
            <a:off x="5462588" y="4929188"/>
            <a:ext cx="3394075" cy="3143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F. </a:t>
            </a:r>
            <a:r>
              <a:rPr lang="en-US" altLang="ja-JP" sz="1400" dirty="0" err="1">
                <a:latin typeface="Tahoma" pitchFamily="34" charset="0"/>
                <a:ea typeface="ＭＳ Ｐゴシック" pitchFamily="50" charset="-128"/>
              </a:rPr>
              <a:t>Adlar</a:t>
            </a: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, et al. </a:t>
            </a:r>
            <a:r>
              <a:rPr lang="en-US" altLang="ja-JP" sz="1400" i="1" dirty="0">
                <a:latin typeface="Tahoma" pitchFamily="34" charset="0"/>
                <a:ea typeface="ＭＳ Ｐゴシック" pitchFamily="50" charset="-128"/>
              </a:rPr>
              <a:t>Opt. Exp.</a:t>
            </a:r>
            <a:r>
              <a:rPr lang="en-US" altLang="ja-JP" sz="1400" b="1" dirty="0">
                <a:latin typeface="Tahoma" pitchFamily="34" charset="0"/>
                <a:ea typeface="ＭＳ Ｐゴシック" pitchFamily="50" charset="-128"/>
              </a:rPr>
              <a:t> 12</a:t>
            </a:r>
            <a:r>
              <a:rPr lang="en-US" altLang="ja-JP" sz="1400" dirty="0">
                <a:latin typeface="Tahoma" pitchFamily="34" charset="0"/>
                <a:ea typeface="ＭＳ Ｐゴシック" pitchFamily="50" charset="-128"/>
              </a:rPr>
              <a:t>, 5872, 2004</a:t>
            </a:r>
          </a:p>
        </p:txBody>
      </p:sp>
      <p:sp>
        <p:nvSpPr>
          <p:cNvPr id="370" name="Rectangle 2"/>
          <p:cNvSpPr txBox="1">
            <a:spLocks noChangeArrowheads="1"/>
          </p:cNvSpPr>
          <p:nvPr/>
        </p:nvSpPr>
        <p:spPr bwMode="auto">
          <a:xfrm>
            <a:off x="1143000" y="293688"/>
            <a:ext cx="710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3600" kern="0" dirty="0">
                <a:latin typeface="Tahoma" pitchFamily="34" charset="0"/>
                <a:ea typeface="+mn-ea"/>
                <a:cs typeface="Tahoma" pitchFamily="34" charset="0"/>
              </a:rPr>
              <a:t>Fiber based frequency comb developed </a:t>
            </a:r>
            <a:r>
              <a:rPr lang="en-US" altLang="ja-JP" sz="3600" kern="0" dirty="0" smtClean="0">
                <a:latin typeface="Tahoma" pitchFamily="34" charset="0"/>
                <a:ea typeface="+mn-ea"/>
                <a:cs typeface="Tahoma" pitchFamily="34" charset="0"/>
              </a:rPr>
              <a:t>at NMIJ, AIST</a:t>
            </a:r>
            <a:endParaRPr lang="en-US" altLang="ja-JP" sz="3600" kern="0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68" name="Text Box 84"/>
          <p:cNvSpPr txBox="1">
            <a:spLocks noChangeArrowheads="1"/>
          </p:cNvSpPr>
          <p:nvPr/>
        </p:nvSpPr>
        <p:spPr bwMode="auto">
          <a:xfrm>
            <a:off x="5063067" y="3921654"/>
            <a:ext cx="3395132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</a:rPr>
              <a:t>H. Inaba et al. Opt. Exp. </a:t>
            </a:r>
            <a:r>
              <a:rPr lang="en-US" altLang="ja-JP" sz="1400" b="1" dirty="0" smtClean="0">
                <a:latin typeface="Tahoma" pitchFamily="34" charset="0"/>
              </a:rPr>
              <a:t>14</a:t>
            </a:r>
            <a:r>
              <a:rPr lang="en-US" altLang="ja-JP" sz="1400" dirty="0" smtClean="0">
                <a:latin typeface="Tahoma" pitchFamily="34" charset="0"/>
              </a:rPr>
              <a:t>, 5223, 2006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latin typeface="Tahoma" pitchFamily="34" charset="0"/>
                <a:cs typeface="Tahoma" pitchFamily="34" charset="0"/>
              </a:rPr>
              <a:t>HNLF and octave-spanning comb</a:t>
            </a:r>
          </a:p>
        </p:txBody>
      </p:sp>
      <p:pic>
        <p:nvPicPr>
          <p:cNvPr id="1130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8" y="1134537"/>
            <a:ext cx="6774942" cy="538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直線コネクタ 30"/>
          <p:cNvCxnSpPr/>
          <p:nvPr/>
        </p:nvCxnSpPr>
        <p:spPr>
          <a:xfrm rot="5400000" flipH="1" flipV="1">
            <a:off x="939801" y="4055534"/>
            <a:ext cx="3623733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H="1" flipV="1">
            <a:off x="4504267" y="4055533"/>
            <a:ext cx="3657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055533" y="51731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400" baseline="-25000" dirty="0" err="1" smtClean="0">
                <a:latin typeface="Times New Roman" pitchFamily="18" charset="0"/>
                <a:cs typeface="Times New Roman" pitchFamily="18" charset="0"/>
              </a:rPr>
              <a:t>CEO</a:t>
            </a:r>
            <a:r>
              <a:rPr lang="en-US" altLang="ja-JP" sz="1400" dirty="0" smtClean="0"/>
              <a:t> detection</a:t>
            </a:r>
            <a:endParaRPr kumimoji="1" lang="ja-JP" altLang="en-US" sz="1400" dirty="0"/>
          </a:p>
        </p:txBody>
      </p:sp>
      <p:cxnSp>
        <p:nvCxnSpPr>
          <p:cNvPr id="38" name="直線矢印コネクタ 37"/>
          <p:cNvCxnSpPr>
            <a:stCxn id="36" idx="1"/>
          </p:cNvCxnSpPr>
          <p:nvPr/>
        </p:nvCxnSpPr>
        <p:spPr>
          <a:xfrm rot="10800000">
            <a:off x="2751667" y="4546602"/>
            <a:ext cx="1303866" cy="7804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36" idx="3"/>
          </p:cNvCxnSpPr>
          <p:nvPr/>
        </p:nvCxnSpPr>
        <p:spPr>
          <a:xfrm flipV="1">
            <a:off x="5306196" y="4699001"/>
            <a:ext cx="1026871" cy="62802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84745" y="25279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Time and Length standards</a:t>
            </a:r>
            <a:endParaRPr lang="en-US" altLang="ja-JP" sz="4400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938213"/>
            <a:ext cx="677703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latin typeface="Tahoma" pitchFamily="34" charset="0"/>
                <a:cs typeface="Tahoma" pitchFamily="34" charset="0"/>
              </a:rPr>
              <a:t>Long-term frequency measurement</a:t>
            </a:r>
            <a:br>
              <a:rPr lang="en-US" altLang="ja-JP" sz="3200" smtClean="0">
                <a:latin typeface="Tahoma" pitchFamily="34" charset="0"/>
                <a:cs typeface="Tahoma" pitchFamily="34" charset="0"/>
              </a:rPr>
            </a:br>
            <a:r>
              <a:rPr lang="en-US" altLang="ja-JP" sz="3200" smtClean="0">
                <a:latin typeface="Tahoma" pitchFamily="34" charset="0"/>
                <a:cs typeface="Tahoma" pitchFamily="34" charset="0"/>
              </a:rPr>
              <a:t>of iodine stabilized Nd:YAG laser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85775" y="5905500"/>
            <a:ext cx="831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2400" b="1"/>
              <a:t>A long term measurement for over 1 week is achieved.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114425"/>
            <a:ext cx="65786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Tahoma" pitchFamily="34" charset="0"/>
                <a:cs typeface="Tahoma" pitchFamily="34" charset="0"/>
              </a:rPr>
              <a:t>Long-term frequency measurement</a:t>
            </a:r>
            <a:br>
              <a:rPr lang="en-US" altLang="ja-JP" sz="3200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sz="3200" dirty="0" smtClean="0">
                <a:latin typeface="Tahoma" pitchFamily="34" charset="0"/>
                <a:cs typeface="Tahoma" pitchFamily="34" charset="0"/>
              </a:rPr>
              <a:t>of iodine stabilized Nd:YAG laser</a:t>
            </a:r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1103587" y="6175478"/>
            <a:ext cx="7181193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The precision of the comb basically depend on the precision of the reference.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5"/>
          <p:cNvSpPr>
            <a:spLocks noChangeArrowheads="1"/>
          </p:cNvSpPr>
          <p:nvPr/>
        </p:nvSpPr>
        <p:spPr bwMode="auto">
          <a:xfrm>
            <a:off x="752475" y="3117850"/>
            <a:ext cx="1860550" cy="94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Reference</a:t>
            </a:r>
          </a:p>
          <a:p>
            <a:pPr algn="ctr"/>
            <a:r>
              <a:rPr lang="en-US" altLang="ja-JP" sz="2000" b="1"/>
              <a:t>microwave</a:t>
            </a:r>
            <a:endParaRPr lang="ja-JP" altLang="en-US" sz="2000" b="1"/>
          </a:p>
        </p:txBody>
      </p:sp>
      <p:sp>
        <p:nvSpPr>
          <p:cNvPr id="18442" name="Oval 4"/>
          <p:cNvSpPr>
            <a:spLocks noChangeArrowheads="1"/>
          </p:cNvSpPr>
          <p:nvPr/>
        </p:nvSpPr>
        <p:spPr bwMode="auto">
          <a:xfrm rot="16200000">
            <a:off x="3899694" y="1958180"/>
            <a:ext cx="1030287" cy="142875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rot="10800000" vert="vert270" wrap="none" lIns="91427" tIns="45713" rIns="91427" bIns="45713" anchor="ctr"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Comb</a:t>
            </a:r>
          </a:p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#1</a:t>
            </a:r>
            <a:endParaRPr lang="ja-JP" altLang="ja-JP" b="1" dirty="0">
              <a:ea typeface="ＭＳ Ｐゴシック" pitchFamily="50" charset="-128"/>
            </a:endParaRPr>
          </a:p>
        </p:txBody>
      </p:sp>
      <p:sp>
        <p:nvSpPr>
          <p:cNvPr id="19460" name="Rectangle 58"/>
          <p:cNvSpPr>
            <a:spLocks noChangeArrowheads="1"/>
          </p:cNvSpPr>
          <p:nvPr/>
        </p:nvSpPr>
        <p:spPr bwMode="auto">
          <a:xfrm>
            <a:off x="6110288" y="3119438"/>
            <a:ext cx="1860550" cy="94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Frequency</a:t>
            </a:r>
          </a:p>
          <a:p>
            <a:pPr algn="ctr"/>
            <a:r>
              <a:rPr lang="en-US" altLang="ja-JP" sz="2000" b="1"/>
              <a:t>Stabilized</a:t>
            </a:r>
          </a:p>
          <a:p>
            <a:pPr algn="ctr"/>
            <a:r>
              <a:rPr lang="en-US" altLang="ja-JP" sz="2000" b="1"/>
              <a:t>laser</a:t>
            </a:r>
            <a:endParaRPr lang="ja-JP" altLang="en-US" sz="2000" b="1"/>
          </a:p>
        </p:txBody>
      </p:sp>
      <p:cxnSp>
        <p:nvCxnSpPr>
          <p:cNvPr id="19461" name="AutoShape 59"/>
          <p:cNvCxnSpPr>
            <a:cxnSpLocks noChangeShapeType="1"/>
            <a:stCxn id="19458" idx="3"/>
            <a:endCxn id="18442" idx="0"/>
          </p:cNvCxnSpPr>
          <p:nvPr/>
        </p:nvCxnSpPr>
        <p:spPr bwMode="auto">
          <a:xfrm flipV="1">
            <a:off x="2613025" y="2671763"/>
            <a:ext cx="1087438" cy="919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462" name="AutoShape 60"/>
          <p:cNvCxnSpPr>
            <a:cxnSpLocks noChangeShapeType="1"/>
            <a:stCxn id="19458" idx="3"/>
            <a:endCxn id="15" idx="0"/>
          </p:cNvCxnSpPr>
          <p:nvPr/>
        </p:nvCxnSpPr>
        <p:spPr bwMode="auto">
          <a:xfrm>
            <a:off x="2613025" y="3590925"/>
            <a:ext cx="1087438" cy="871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463" name="AutoShape 61"/>
          <p:cNvCxnSpPr>
            <a:cxnSpLocks noChangeShapeType="1"/>
          </p:cNvCxnSpPr>
          <p:nvPr/>
        </p:nvCxnSpPr>
        <p:spPr bwMode="auto">
          <a:xfrm>
            <a:off x="5129213" y="2671763"/>
            <a:ext cx="981075" cy="920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464" name="AutoShape 62"/>
          <p:cNvCxnSpPr>
            <a:cxnSpLocks noChangeShapeType="1"/>
          </p:cNvCxnSpPr>
          <p:nvPr/>
        </p:nvCxnSpPr>
        <p:spPr bwMode="auto">
          <a:xfrm flipV="1">
            <a:off x="5129213" y="3592513"/>
            <a:ext cx="981075" cy="869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65" name="Rectangle 63"/>
          <p:cNvSpPr>
            <a:spLocks noChangeArrowheads="1"/>
          </p:cNvSpPr>
          <p:nvPr/>
        </p:nvSpPr>
        <p:spPr bwMode="auto">
          <a:xfrm>
            <a:off x="565150" y="5249863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/>
              <a:t>The most simple way as a validation of a comb to compare two!</a:t>
            </a:r>
            <a:endParaRPr lang="ja-JP" altLang="en-US" sz="2000" b="1"/>
          </a:p>
        </p:txBody>
      </p:sp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580676" y="931863"/>
            <a:ext cx="819538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en-US" altLang="ja-JP" sz="4400" dirty="0" smtClean="0">
                <a:latin typeface="Tahoma" pitchFamily="34" charset="0"/>
                <a:cs typeface="Tahoma" pitchFamily="34" charset="0"/>
              </a:rPr>
              <a:t>Measurement limit </a:t>
            </a:r>
            <a:r>
              <a:rPr lang="en-US" altLang="ja-JP" sz="4400" dirty="0">
                <a:latin typeface="Tahoma" pitchFamily="34" charset="0"/>
                <a:cs typeface="Tahoma" pitchFamily="34" charset="0"/>
              </a:rPr>
              <a:t>of </a:t>
            </a:r>
            <a:r>
              <a:rPr lang="en-US" altLang="ja-JP" sz="4400" dirty="0" smtClean="0">
                <a:latin typeface="Tahoma" pitchFamily="34" charset="0"/>
                <a:cs typeface="Tahoma" pitchFamily="34" charset="0"/>
              </a:rPr>
              <a:t>the combs</a:t>
            </a:r>
            <a:endParaRPr lang="en-US" altLang="ja-JP" sz="4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62425" y="6120110"/>
            <a:ext cx="4791075" cy="369332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altLang="ja-JP" dirty="0">
                <a:latin typeface="Tahoma" pitchFamily="34" charset="0"/>
                <a:ea typeface="ＭＳ Ｐゴシック" pitchFamily="50" charset="-128"/>
              </a:rPr>
              <a:t>P. Kubina, et al. Opt. Exp. </a:t>
            </a:r>
            <a:r>
              <a:rPr lang="nb-NO" altLang="ja-JP" b="1" dirty="0">
                <a:latin typeface="Tahoma" pitchFamily="34" charset="0"/>
                <a:ea typeface="ＭＳ Ｐゴシック" pitchFamily="50" charset="-128"/>
              </a:rPr>
              <a:t>13</a:t>
            </a:r>
            <a:r>
              <a:rPr lang="nb-NO" altLang="ja-JP" dirty="0">
                <a:latin typeface="Tahoma" pitchFamily="34" charset="0"/>
                <a:ea typeface="ＭＳ Ｐゴシック" pitchFamily="50" charset="-128"/>
              </a:rPr>
              <a:t>, 904-909 2005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 rot="16200000">
            <a:off x="3899694" y="3748880"/>
            <a:ext cx="1030287" cy="142875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rot="10800000" vert="vert270" wrap="none" lIns="91427" tIns="45713" rIns="91427" bIns="45713" anchor="ctr"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Comb</a:t>
            </a:r>
          </a:p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#2</a:t>
            </a:r>
            <a:endParaRPr lang="ja-JP" altLang="ja-JP" b="1" dirty="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87354" y="1159931"/>
            <a:ext cx="277495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000" dirty="0">
                <a:latin typeface="Tahoma" pitchFamily="34" charset="0"/>
                <a:cs typeface="Tahoma" pitchFamily="34" charset="0"/>
              </a:rPr>
              <a:t>Frequency </a:t>
            </a: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difference</a:t>
            </a:r>
          </a:p>
          <a:p>
            <a:pPr>
              <a:spcBef>
                <a:spcPct val="50000"/>
              </a:spcBef>
            </a:pP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between </a:t>
            </a:r>
            <a:r>
              <a:rPr lang="en-AU" altLang="ja-JP" sz="2000" dirty="0">
                <a:latin typeface="Tahoma" pitchFamily="34" charset="0"/>
                <a:cs typeface="Tahoma" pitchFamily="34" charset="0"/>
              </a:rPr>
              <a:t>two </a:t>
            </a: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combs</a:t>
            </a:r>
          </a:p>
          <a:p>
            <a:pPr>
              <a:spcBef>
                <a:spcPct val="50000"/>
              </a:spcBef>
            </a:pP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Average: +38 mHz</a:t>
            </a:r>
          </a:p>
          <a:p>
            <a:pPr>
              <a:spcBef>
                <a:spcPct val="50000"/>
              </a:spcBef>
            </a:pPr>
            <a:r>
              <a:rPr lang="en-AU" altLang="ja-JP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              (8E-17)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093" y="1129242"/>
            <a:ext cx="4981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160" y="2841096"/>
            <a:ext cx="498157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3554" y="3953931"/>
            <a:ext cx="27749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Corresponding Allan</a:t>
            </a:r>
          </a:p>
          <a:p>
            <a:pPr>
              <a:spcBef>
                <a:spcPct val="50000"/>
              </a:spcBef>
            </a:pPr>
            <a:r>
              <a:rPr lang="en-AU" altLang="ja-JP" sz="2000" dirty="0" smtClean="0">
                <a:latin typeface="Tahoma" pitchFamily="34" charset="0"/>
                <a:cs typeface="Tahoma" pitchFamily="34" charset="0"/>
              </a:rPr>
              <a:t>standard deviation</a:t>
            </a:r>
            <a:endParaRPr lang="en-AU" altLang="ja-JP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latin typeface="Tahoma" pitchFamily="34" charset="0"/>
                <a:cs typeface="Tahoma" pitchFamily="34" charset="0"/>
              </a:rPr>
              <a:t>We fabricate combs by ourselves</a:t>
            </a:r>
            <a:endParaRPr kumimoji="1" lang="ja-JP" alt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For our applications (optical clocks, 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national </a:t>
            </a:r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standards of length and so on)</a:t>
            </a:r>
          </a:p>
          <a:p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For other applications (high-resolution spectroscopy, </a:t>
            </a:r>
            <a:r>
              <a:rPr kumimoji="1" lang="en-US" altLang="ja-JP" dirty="0" err="1" smtClean="0">
                <a:latin typeface="Tahoma" pitchFamily="34" charset="0"/>
                <a:cs typeface="Tahoma" pitchFamily="34" charset="0"/>
              </a:rPr>
              <a:t>tera</a:t>
            </a:r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-hertz synthesizer, length measurement and so on)</a:t>
            </a:r>
          </a:p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Portable comb system (collaborating with a company)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MIJComb_DSC388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9038" y="1600200"/>
            <a:ext cx="6765925" cy="4525963"/>
          </a:xfrm>
          <a:effectLst>
            <a:softEdge rad="31750"/>
          </a:effectLst>
        </p:spPr>
      </p:pic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1039813" y="4098925"/>
            <a:ext cx="1573212" cy="5810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Femtosecond laser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1314450" y="2551113"/>
            <a:ext cx="1654175" cy="703262"/>
          </a:xfrm>
          <a:prstGeom prst="rect">
            <a:avLst/>
          </a:prstGeom>
          <a:solidFill>
            <a:srgbClr val="CCFF33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Amplifier #1</a:t>
            </a:r>
          </a:p>
          <a:p>
            <a:pPr>
              <a:spcBef>
                <a:spcPct val="50000"/>
              </a:spcBef>
              <a:defRPr/>
            </a:pPr>
            <a:r>
              <a:rPr lang="en-AU" altLang="ja-JP" sz="16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 to detect f</a:t>
            </a:r>
            <a:r>
              <a:rPr lang="en-AU" altLang="ja-JP" sz="1600" baseline="-250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CEO</a:t>
            </a: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H="1">
            <a:off x="5138738" y="1809750"/>
            <a:ext cx="176212" cy="60007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H="1">
            <a:off x="5110163" y="2432050"/>
            <a:ext cx="30162" cy="17541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H="1" flipV="1">
            <a:off x="5257800" y="3770313"/>
            <a:ext cx="638175" cy="1922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 flipH="1" flipV="1">
            <a:off x="6975475" y="1938338"/>
            <a:ext cx="487363" cy="90487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flipH="1">
            <a:off x="6183313" y="1123950"/>
            <a:ext cx="1874837" cy="113982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3090863" y="2554288"/>
            <a:ext cx="1692275" cy="7032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Amplifier #2</a:t>
            </a:r>
          </a:p>
          <a:p>
            <a:pPr>
              <a:spcBef>
                <a:spcPct val="50000"/>
              </a:spcBef>
              <a:defRPr/>
            </a:pPr>
            <a:r>
              <a:rPr lang="en-AU" altLang="ja-JP" sz="16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 to detect f</a:t>
            </a:r>
            <a:r>
              <a:rPr lang="en-AU" altLang="ja-JP" sz="1600" baseline="-2500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beat</a:t>
            </a:r>
          </a:p>
        </p:txBody>
      </p:sp>
      <p:sp>
        <p:nvSpPr>
          <p:cNvPr id="22545" name="Line 14"/>
          <p:cNvSpPr>
            <a:spLocks noChangeShapeType="1"/>
          </p:cNvSpPr>
          <p:nvPr/>
        </p:nvSpPr>
        <p:spPr bwMode="auto">
          <a:xfrm>
            <a:off x="7010400" y="2862263"/>
            <a:ext cx="207963" cy="2619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6" name="Line 15"/>
          <p:cNvSpPr>
            <a:spLocks noChangeShapeType="1"/>
          </p:cNvSpPr>
          <p:nvPr/>
        </p:nvSpPr>
        <p:spPr bwMode="auto">
          <a:xfrm>
            <a:off x="6126163" y="3065463"/>
            <a:ext cx="33337" cy="180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7" name="Line 16"/>
          <p:cNvSpPr>
            <a:spLocks noChangeShapeType="1"/>
          </p:cNvSpPr>
          <p:nvPr/>
        </p:nvSpPr>
        <p:spPr bwMode="auto">
          <a:xfrm flipH="1">
            <a:off x="4713288" y="4214813"/>
            <a:ext cx="368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8" name="Line 17"/>
          <p:cNvSpPr>
            <a:spLocks noChangeShapeType="1"/>
          </p:cNvSpPr>
          <p:nvPr/>
        </p:nvSpPr>
        <p:spPr bwMode="auto">
          <a:xfrm flipH="1" flipV="1">
            <a:off x="5719763" y="5432425"/>
            <a:ext cx="1508125" cy="50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49" name="Line 18"/>
          <p:cNvSpPr>
            <a:spLocks noChangeShapeType="1"/>
          </p:cNvSpPr>
          <p:nvPr/>
        </p:nvSpPr>
        <p:spPr bwMode="auto">
          <a:xfrm>
            <a:off x="6205538" y="4860925"/>
            <a:ext cx="9223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50" name="Text Box 6"/>
          <p:cNvSpPr txBox="1">
            <a:spLocks noChangeArrowheads="1"/>
          </p:cNvSpPr>
          <p:nvPr/>
        </p:nvSpPr>
        <p:spPr bwMode="auto">
          <a:xfrm>
            <a:off x="0" y="314325"/>
            <a:ext cx="717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AU" altLang="ja-JP" sz="2400" b="1">
                <a:solidFill>
                  <a:srgbClr val="FF3300"/>
                </a:solidFill>
                <a:latin typeface="Comic Sans MS" pitchFamily="66" charset="0"/>
              </a:rPr>
              <a:t>The transported comb developed by NMIJ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7124700" y="866775"/>
            <a:ext cx="1871663" cy="338554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 dirty="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633nm test laser 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4117975" y="828675"/>
            <a:ext cx="2406650" cy="107721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 dirty="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Broadband IR comb from amp #1 “Common-path” Interferometer to detect f</a:t>
            </a:r>
            <a:r>
              <a:rPr lang="en-AU" altLang="ja-JP" sz="1600" baseline="-25000" dirty="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CEO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7362824" y="1757363"/>
            <a:ext cx="1781176" cy="8255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ja-JP" sz="1600" dirty="0">
                <a:latin typeface="Tahoma" pitchFamily="34" charset="0"/>
                <a:ea typeface="ＭＳ Ｐゴシック" pitchFamily="50" charset="-128"/>
                <a:cs typeface="Tahoma" pitchFamily="34" charset="0"/>
              </a:rPr>
              <a:t>Broadband IR comb from amp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mbLase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79429"/>
            <a:ext cx="5394960" cy="309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914497" y="964108"/>
            <a:ext cx="288766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eaLnBrk="0" hangingPunct="0"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kumimoji="0" lang="en-AU" altLang="ja-JP" sz="1600" dirty="0"/>
              <a:t>Mode-locked </a:t>
            </a:r>
            <a:r>
              <a:rPr kumimoji="0" lang="en-AU" altLang="ja-JP" sz="1600" dirty="0" err="1"/>
              <a:t>Er</a:t>
            </a:r>
            <a:r>
              <a:rPr kumimoji="0" lang="en-AU" altLang="ja-JP" sz="1600" dirty="0"/>
              <a:t> fibre laser</a:t>
            </a:r>
          </a:p>
          <a:p>
            <a:pPr marL="179388" indent="-179388" eaLnBrk="0" hangingPunct="0"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kumimoji="0" lang="en-AU" altLang="ja-JP" sz="1600" i="1" dirty="0"/>
              <a:t>Continuum generation </a:t>
            </a:r>
            <a:r>
              <a:rPr kumimoji="0" lang="en-AU" altLang="ja-JP" sz="1600" dirty="0"/>
              <a:t>in photonic crystal fibre</a:t>
            </a:r>
          </a:p>
          <a:p>
            <a:pPr marL="179388" indent="-179388" eaLnBrk="0" hangingPunct="0"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kumimoji="0" lang="en-AU" altLang="ja-JP" sz="1600" dirty="0"/>
              <a:t>Control electronics to stabilise </a:t>
            </a:r>
            <a:r>
              <a:rPr kumimoji="0" lang="en-AU" altLang="ja-JP" sz="1600" i="1" dirty="0" err="1">
                <a:latin typeface="Times New Roman" pitchFamily="18" charset="0"/>
              </a:rPr>
              <a:t>f</a:t>
            </a:r>
            <a:r>
              <a:rPr kumimoji="0" lang="en-AU" altLang="ja-JP" sz="1600" i="1" baseline="-25000" dirty="0" err="1">
                <a:latin typeface="Times New Roman" pitchFamily="18" charset="0"/>
              </a:rPr>
              <a:t>r</a:t>
            </a:r>
            <a:r>
              <a:rPr kumimoji="0" lang="en-AU" altLang="ja-JP" sz="1600" dirty="0"/>
              <a:t> and </a:t>
            </a:r>
            <a:r>
              <a:rPr kumimoji="0" lang="en-AU" altLang="ja-JP" sz="1600" i="1" dirty="0">
                <a:latin typeface="Times New Roman" pitchFamily="18" charset="0"/>
              </a:rPr>
              <a:t>f</a:t>
            </a:r>
            <a:r>
              <a:rPr kumimoji="0" lang="en-AU" altLang="ja-JP" sz="1600" baseline="-25000" dirty="0">
                <a:latin typeface="Times New Roman" pitchFamily="18" charset="0"/>
              </a:rPr>
              <a:t>0</a:t>
            </a:r>
            <a:r>
              <a:rPr kumimoji="0" lang="en-AU" altLang="ja-JP" sz="1600" dirty="0"/>
              <a:t> and </a:t>
            </a:r>
            <a:br>
              <a:rPr kumimoji="0" lang="en-AU" altLang="ja-JP" sz="1600" dirty="0"/>
            </a:br>
            <a:r>
              <a:rPr kumimoji="0" lang="en-AU" altLang="ja-JP" sz="1600" dirty="0"/>
              <a:t>measure </a:t>
            </a:r>
            <a:r>
              <a:rPr kumimoji="0" lang="en-AU" altLang="ja-JP" sz="1600" i="1" dirty="0">
                <a:latin typeface="Symbol" pitchFamily="18" charset="2"/>
              </a:rPr>
              <a:t>d</a:t>
            </a:r>
            <a:r>
              <a:rPr kumimoji="0" lang="en-AU" altLang="ja-JP" sz="1600" dirty="0"/>
              <a:t> </a:t>
            </a:r>
          </a:p>
          <a:p>
            <a:pPr marL="179388" indent="-179388" eaLnBrk="0" hangingPunct="0"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kumimoji="0" lang="en-AU" altLang="ja-JP" sz="1600" dirty="0"/>
              <a:t>Reference electronics externally to UTC(AUS) </a:t>
            </a:r>
            <a:br>
              <a:rPr kumimoji="0" lang="en-AU" altLang="ja-JP" sz="1600" dirty="0"/>
            </a:br>
            <a:r>
              <a:rPr kumimoji="0" lang="en-AU" altLang="ja-JP" sz="1600" dirty="0"/>
              <a:t>10 MHz frequency</a:t>
            </a:r>
            <a:endParaRPr kumimoji="0" lang="en-AU" altLang="ja-JP" sz="1600" dirty="0">
              <a:solidFill>
                <a:srgbClr val="54640B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314325"/>
            <a:ext cx="717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AU" altLang="ja-JP" sz="2400" b="1">
                <a:solidFill>
                  <a:srgbClr val="FF3300"/>
                </a:solidFill>
                <a:latin typeface="Comic Sans MS" pitchFamily="66" charset="0"/>
              </a:rPr>
              <a:t>The Menlo Comb purchased by NMIA</a:t>
            </a:r>
          </a:p>
        </p:txBody>
      </p:sp>
      <p:pic>
        <p:nvPicPr>
          <p:cNvPr id="5" name="Picture 4" descr="Experiment_DSC3882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3959225"/>
            <a:ext cx="8229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75304" y="6093088"/>
            <a:ext cx="1385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AU" altLang="ja-JP" dirty="0">
                <a:latin typeface="Tahoma" pitchFamily="34" charset="0"/>
                <a:cs typeface="Tahoma" pitchFamily="34" charset="0"/>
              </a:rPr>
              <a:t>Offset laser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1136649" y="5414961"/>
            <a:ext cx="446617" cy="748771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88809" y="6094676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AU" altLang="ja-JP" dirty="0">
                <a:latin typeface="Tahoma" pitchFamily="34" charset="0"/>
                <a:cs typeface="Tahoma" pitchFamily="34" charset="0"/>
              </a:rPr>
              <a:t>NMIJ comb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39392" y="6094676"/>
            <a:ext cx="142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AU" altLang="ja-JP" dirty="0">
                <a:latin typeface="Tahoma" pitchFamily="34" charset="0"/>
                <a:cs typeface="Tahoma" pitchFamily="34" charset="0"/>
              </a:rPr>
              <a:t>NMIA comb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259581" y="5347758"/>
            <a:ext cx="45719" cy="807509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824133" y="5456237"/>
            <a:ext cx="95780" cy="682096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84745" y="25279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Optical frequency combs for astronomical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" y="1036425"/>
            <a:ext cx="58388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0"/>
          <p:cNvSpPr txBox="1">
            <a:spLocks noChangeArrowheads="1"/>
          </p:cNvSpPr>
          <p:nvPr/>
        </p:nvSpPr>
        <p:spPr bwMode="auto">
          <a:xfrm>
            <a:off x="950575" y="5465875"/>
            <a:ext cx="4222750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ja-JP" sz="1400" dirty="0" smtClean="0">
                <a:latin typeface="Tahoma" pitchFamily="34" charset="0"/>
                <a:ea typeface="ＭＳ Ｐゴシック" pitchFamily="50" charset="-128"/>
              </a:rPr>
              <a:t>T. Steinmetz, et al., Science </a:t>
            </a:r>
            <a:r>
              <a:rPr lang="fr-FR" altLang="ja-JP" sz="1400" b="1" dirty="0" smtClean="0">
                <a:latin typeface="Tahoma" pitchFamily="34" charset="0"/>
                <a:ea typeface="ＭＳ Ｐゴシック" pitchFamily="50" charset="-128"/>
              </a:rPr>
              <a:t>321</a:t>
            </a:r>
            <a:r>
              <a:rPr lang="fr-FR" altLang="ja-JP" sz="1400" dirty="0" smtClean="0">
                <a:latin typeface="Tahoma" pitchFamily="34" charset="0"/>
                <a:ea typeface="ＭＳ Ｐゴシック" pitchFamily="50" charset="-128"/>
              </a:rPr>
              <a:t>, 1335, 2008</a:t>
            </a:r>
            <a:endParaRPr lang="en-US" altLang="ja-JP" sz="1400" dirty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5771692" y="2294141"/>
            <a:ext cx="326989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Rubidium clock is the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reference microwave frequency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 for the comb.</a:t>
            </a:r>
          </a:p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The wavelength is determined with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spectrograph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 not a frequency counter.</a:t>
            </a:r>
          </a:p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A CW laser and a wavemeter is used to determine “the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mode number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” of the comb. </a:t>
            </a:r>
          </a:p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An “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extraction of comb modes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” is required to avoid an overcrowded comb.</a:t>
            </a:r>
          </a:p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wavelength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 is in the 1.5 mm region?</a:t>
            </a:r>
          </a:p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Super long-term operation </a:t>
            </a:r>
            <a:r>
              <a:rPr lang="en-US" altLang="ja-JP" sz="1200" b="1" dirty="0" smtClean="0">
                <a:latin typeface="Tahoma" pitchFamily="34" charset="0"/>
                <a:cs typeface="Tahoma" pitchFamily="34" charset="0"/>
              </a:rPr>
              <a:t>is required.</a:t>
            </a:r>
          </a:p>
          <a:p>
            <a:pPr>
              <a:buClr>
                <a:schemeClr val="hlink"/>
              </a:buClr>
              <a:buFontTx/>
              <a:buChar char="•"/>
            </a:pPr>
            <a:endParaRPr lang="en-US" altLang="ja-JP" sz="12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5777872" y="1685703"/>
            <a:ext cx="3310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Features of the comb for</a:t>
            </a:r>
          </a:p>
          <a:p>
            <a:pPr algn="ctr">
              <a:buClr>
                <a:schemeClr val="hlink"/>
              </a:buClr>
            </a:pPr>
            <a:r>
              <a:rPr lang="en-US" altLang="ja-JP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astronomical observations</a:t>
            </a:r>
            <a:endParaRPr lang="en-US" altLang="ja-JP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631800" y="1934141"/>
            <a:ext cx="791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  <a:buFont typeface="+mj-lt"/>
              <a:buAutoNum type="arabicPeriod"/>
            </a:pPr>
            <a:r>
              <a:rPr lang="en-US" altLang="ja-JP" b="1" dirty="0" smtClean="0">
                <a:latin typeface="Tahoma" pitchFamily="34" charset="0"/>
                <a:cs typeface="Tahoma" pitchFamily="34" charset="0"/>
              </a:rPr>
              <a:t>Rubidium clock is the 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reference microwave frequency</a:t>
            </a:r>
            <a:r>
              <a:rPr lang="en-US" altLang="ja-JP" b="1" dirty="0" smtClean="0">
                <a:latin typeface="Tahoma" pitchFamily="34" charset="0"/>
                <a:cs typeface="Tahoma" pitchFamily="34" charset="0"/>
              </a:rPr>
              <a:t> for the comb.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299600" y="2482541"/>
            <a:ext cx="6616800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Required uncertainty (precision) of comb itself is 10</a:t>
            </a:r>
            <a:r>
              <a:rPr lang="en-US" altLang="ja-JP" sz="1400" b="1" baseline="30000" dirty="0" smtClean="0">
                <a:latin typeface="Tahoma" pitchFamily="34" charset="0"/>
                <a:cs typeface="Tahoma" pitchFamily="34" charset="0"/>
              </a:rPr>
              <a:t>-11</a:t>
            </a: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 level? -&gt; Easy!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31800" y="3284135"/>
            <a:ext cx="795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999"/>
              </a:buClr>
            </a:pPr>
            <a:r>
              <a:rPr lang="en-US" altLang="ja-JP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The wavelength is determined with 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spectrograph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not a frequency counter.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911600" y="3952541"/>
            <a:ext cx="539280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We do not have any experience to determine a wavelength with such a spectrograph.  But this technique is yours?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1800" y="4716935"/>
            <a:ext cx="823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999"/>
              </a:buClr>
            </a:pPr>
            <a:r>
              <a:rPr lang="en-US" altLang="ja-JP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3.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A CW laser and a wavemeter is used to determine “the 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mode number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” of the comb. </a:t>
            </a:r>
          </a:p>
        </p:txBody>
      </p:sp>
      <p:sp>
        <p:nvSpPr>
          <p:cNvPr id="10" name="Text Box 81"/>
          <p:cNvSpPr txBox="1">
            <a:spLocks noChangeArrowheads="1"/>
          </p:cNvSpPr>
          <p:nvPr/>
        </p:nvSpPr>
        <p:spPr bwMode="auto">
          <a:xfrm>
            <a:off x="1911600" y="5465741"/>
            <a:ext cx="539280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The mode number of comb can be determined by using high resolution wavemeter or using two combs referring a common reference frequency.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559800" y="732788"/>
            <a:ext cx="810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Our status for developing</a:t>
            </a: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combs for Astronomical Observations</a:t>
            </a:r>
            <a:endParaRPr kumimoji="1" lang="en-US" altLang="ja-JP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115218">
            <a:off x="6743700" y="1385889"/>
            <a:ext cx="452804" cy="276225"/>
            <a:chOff x="1399" y="2482"/>
            <a:chExt cx="285" cy="174"/>
          </a:xfrm>
        </p:grpSpPr>
        <p:sp>
          <p:nvSpPr>
            <p:cNvPr id="129027" name="Oval 3"/>
            <p:cNvSpPr>
              <a:spLocks noChangeArrowheads="1"/>
            </p:cNvSpPr>
            <p:nvPr/>
          </p:nvSpPr>
          <p:spPr bwMode="auto">
            <a:xfrm rot="-2204176">
              <a:off x="1399" y="2511"/>
              <a:ext cx="285" cy="1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28" name="Rectangle 4"/>
            <p:cNvSpPr>
              <a:spLocks noChangeArrowheads="1"/>
            </p:cNvSpPr>
            <p:nvPr/>
          </p:nvSpPr>
          <p:spPr bwMode="auto">
            <a:xfrm rot="-2252190">
              <a:off x="1428" y="2482"/>
              <a:ext cx="147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 flipH="1">
              <a:off x="1517" y="2488"/>
              <a:ext cx="61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9030" name="Oval 6"/>
          <p:cNvSpPr>
            <a:spLocks noChangeArrowheads="1"/>
          </p:cNvSpPr>
          <p:nvPr/>
        </p:nvSpPr>
        <p:spPr bwMode="auto">
          <a:xfrm rot="-1523636">
            <a:off x="5836627" y="1430338"/>
            <a:ext cx="2114550" cy="804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-265113" y="-149225"/>
          <a:ext cx="9586913" cy="7218363"/>
        </p:xfrm>
        <a:graphic>
          <a:graphicData uri="http://schemas.openxmlformats.org/presentationml/2006/ole">
            <p:oleObj spid="_x0000_s107522" name="ｸﾞﾗﾌ" r:id="rId3" imgW="3886560" imgH="2926080" progId="Origin50.Graph">
              <p:embed/>
            </p:oleObj>
          </a:graphicData>
        </a:graphic>
      </p:graphicFrame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7455877" y="993775"/>
            <a:ext cx="640374" cy="67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57297" y="2990850"/>
            <a:ext cx="864577" cy="863600"/>
            <a:chOff x="17" y="17"/>
            <a:chExt cx="752" cy="752"/>
          </a:xfrm>
        </p:grpSpPr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200" y="198"/>
              <a:ext cx="391" cy="392"/>
            </a:xfrm>
            <a:prstGeom prst="ellipse">
              <a:avLst/>
            </a:prstGeom>
            <a:solidFill>
              <a:srgbClr val="FF9900"/>
            </a:solidFill>
            <a:ln w="54000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5" name="Freeform 11"/>
            <p:cNvSpPr>
              <a:spLocks noChangeArrowheads="1"/>
            </p:cNvSpPr>
            <p:nvPr/>
          </p:nvSpPr>
          <p:spPr bwMode="auto">
            <a:xfrm>
              <a:off x="346" y="17"/>
              <a:ext cx="103" cy="126"/>
            </a:xfrm>
            <a:custGeom>
              <a:avLst/>
              <a:gdLst/>
              <a:ahLst/>
              <a:cxnLst>
                <a:cxn ang="0">
                  <a:pos x="0" y="21211"/>
                </a:cxn>
                <a:cxn ang="0">
                  <a:pos x="11393" y="0"/>
                </a:cxn>
                <a:cxn ang="0">
                  <a:pos x="21600" y="21600"/>
                </a:cxn>
                <a:cxn ang="0">
                  <a:pos x="0" y="21211"/>
                </a:cxn>
              </a:cxnLst>
              <a:rect l="0" t="0" r="r" b="b"/>
              <a:pathLst>
                <a:path w="21600" h="21600">
                  <a:moveTo>
                    <a:pt x="0" y="21211"/>
                  </a:moveTo>
                  <a:lnTo>
                    <a:pt x="11393" y="0"/>
                  </a:lnTo>
                  <a:lnTo>
                    <a:pt x="21600" y="21600"/>
                  </a:lnTo>
                  <a:lnTo>
                    <a:pt x="0" y="21211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6" name="Freeform 12"/>
            <p:cNvSpPr>
              <a:spLocks noChangeArrowheads="1"/>
            </p:cNvSpPr>
            <p:nvPr/>
          </p:nvSpPr>
          <p:spPr bwMode="auto">
            <a:xfrm>
              <a:off x="337" y="643"/>
              <a:ext cx="103" cy="126"/>
            </a:xfrm>
            <a:custGeom>
              <a:avLst/>
              <a:gdLst/>
              <a:ahLst/>
              <a:cxnLst>
                <a:cxn ang="0">
                  <a:pos x="21600" y="389"/>
                </a:cxn>
                <a:cxn ang="0">
                  <a:pos x="10263" y="21600"/>
                </a:cxn>
                <a:cxn ang="0">
                  <a:pos x="0" y="0"/>
                </a:cxn>
                <a:cxn ang="0">
                  <a:pos x="21600" y="389"/>
                </a:cxn>
              </a:cxnLst>
              <a:rect l="0" t="0" r="r" b="b"/>
              <a:pathLst>
                <a:path w="21600" h="21600">
                  <a:moveTo>
                    <a:pt x="21600" y="389"/>
                  </a:moveTo>
                  <a:lnTo>
                    <a:pt x="10263" y="21600"/>
                  </a:lnTo>
                  <a:lnTo>
                    <a:pt x="0" y="0"/>
                  </a:lnTo>
                  <a:lnTo>
                    <a:pt x="21600" y="389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7" name="Freeform 13"/>
            <p:cNvSpPr>
              <a:spLocks noChangeArrowheads="1"/>
            </p:cNvSpPr>
            <p:nvPr/>
          </p:nvSpPr>
          <p:spPr bwMode="auto">
            <a:xfrm>
              <a:off x="132" y="122"/>
              <a:ext cx="124" cy="126"/>
            </a:xfrm>
            <a:custGeom>
              <a:avLst/>
              <a:gdLst/>
              <a:ahLst/>
              <a:cxnLst>
                <a:cxn ang="0">
                  <a:pos x="8679" y="21600"/>
                </a:cxn>
                <a:cxn ang="0">
                  <a:pos x="0" y="0"/>
                </a:cxn>
                <a:cxn ang="0">
                  <a:pos x="21600" y="9285"/>
                </a:cxn>
                <a:cxn ang="0">
                  <a:pos x="8679" y="21600"/>
                </a:cxn>
              </a:cxnLst>
              <a:rect l="0" t="0" r="r" b="b"/>
              <a:pathLst>
                <a:path w="21600" h="21600">
                  <a:moveTo>
                    <a:pt x="8679" y="21600"/>
                  </a:moveTo>
                  <a:lnTo>
                    <a:pt x="0" y="0"/>
                  </a:lnTo>
                  <a:lnTo>
                    <a:pt x="21600" y="9285"/>
                  </a:lnTo>
                  <a:lnTo>
                    <a:pt x="8679" y="21600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8" name="Freeform 14"/>
            <p:cNvSpPr>
              <a:spLocks noChangeArrowheads="1"/>
            </p:cNvSpPr>
            <p:nvPr/>
          </p:nvSpPr>
          <p:spPr bwMode="auto">
            <a:xfrm>
              <a:off x="531" y="538"/>
              <a:ext cx="123" cy="125"/>
            </a:xfrm>
            <a:custGeom>
              <a:avLst/>
              <a:gdLst/>
              <a:ahLst/>
              <a:cxnLst>
                <a:cxn ang="0">
                  <a:pos x="12980" y="0"/>
                </a:cxn>
                <a:cxn ang="0">
                  <a:pos x="21600" y="21600"/>
                </a:cxn>
                <a:cxn ang="0">
                  <a:pos x="0" y="12315"/>
                </a:cxn>
                <a:cxn ang="0">
                  <a:pos x="12980" y="0"/>
                </a:cxn>
              </a:cxnLst>
              <a:rect l="0" t="0" r="r" b="b"/>
              <a:pathLst>
                <a:path w="21600" h="21600">
                  <a:moveTo>
                    <a:pt x="12980" y="0"/>
                  </a:moveTo>
                  <a:lnTo>
                    <a:pt x="21600" y="21600"/>
                  </a:lnTo>
                  <a:lnTo>
                    <a:pt x="0" y="12315"/>
                  </a:lnTo>
                  <a:lnTo>
                    <a:pt x="12980" y="0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39" name="Freeform 15"/>
            <p:cNvSpPr>
              <a:spLocks noChangeArrowheads="1"/>
            </p:cNvSpPr>
            <p:nvPr/>
          </p:nvSpPr>
          <p:spPr bwMode="auto">
            <a:xfrm>
              <a:off x="17" y="342"/>
              <a:ext cx="124" cy="10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0" y="10919"/>
                </a:cxn>
                <a:cxn ang="0">
                  <a:pos x="21600" y="0"/>
                </a:cxn>
                <a:cxn ang="0">
                  <a:pos x="21600" y="2160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0919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40" name="Freeform 16"/>
            <p:cNvSpPr>
              <a:spLocks noChangeArrowheads="1"/>
            </p:cNvSpPr>
            <p:nvPr/>
          </p:nvSpPr>
          <p:spPr bwMode="auto">
            <a:xfrm>
              <a:off x="643" y="346"/>
              <a:ext cx="126" cy="103"/>
            </a:xfrm>
            <a:custGeom>
              <a:avLst/>
              <a:gdLst/>
              <a:ahLst/>
              <a:cxnLst>
                <a:cxn ang="0">
                  <a:pos x="389" y="0"/>
                </a:cxn>
                <a:cxn ang="0">
                  <a:pos x="21600" y="11337"/>
                </a:cxn>
                <a:cxn ang="0">
                  <a:pos x="0" y="21600"/>
                </a:cxn>
                <a:cxn ang="0">
                  <a:pos x="389" y="0"/>
                </a:cxn>
              </a:cxnLst>
              <a:rect l="0" t="0" r="r" b="b"/>
              <a:pathLst>
                <a:path w="21600" h="21600">
                  <a:moveTo>
                    <a:pt x="389" y="0"/>
                  </a:moveTo>
                  <a:lnTo>
                    <a:pt x="21600" y="11337"/>
                  </a:lnTo>
                  <a:lnTo>
                    <a:pt x="0" y="21600"/>
                  </a:lnTo>
                  <a:lnTo>
                    <a:pt x="389" y="0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41" name="Freeform 17"/>
            <p:cNvSpPr>
              <a:spLocks noChangeArrowheads="1"/>
            </p:cNvSpPr>
            <p:nvPr/>
          </p:nvSpPr>
          <p:spPr bwMode="auto">
            <a:xfrm>
              <a:off x="122" y="531"/>
              <a:ext cx="126" cy="123"/>
            </a:xfrm>
            <a:custGeom>
              <a:avLst/>
              <a:gdLst/>
              <a:ahLst/>
              <a:cxnLst>
                <a:cxn ang="0">
                  <a:pos x="21600" y="12881"/>
                </a:cxn>
                <a:cxn ang="0">
                  <a:pos x="0" y="21600"/>
                </a:cxn>
                <a:cxn ang="0">
                  <a:pos x="9243" y="0"/>
                </a:cxn>
                <a:cxn ang="0">
                  <a:pos x="21600" y="12881"/>
                </a:cxn>
              </a:cxnLst>
              <a:rect l="0" t="0" r="r" b="b"/>
              <a:pathLst>
                <a:path w="21600" h="21600">
                  <a:moveTo>
                    <a:pt x="21600" y="12881"/>
                  </a:moveTo>
                  <a:lnTo>
                    <a:pt x="0" y="21600"/>
                  </a:lnTo>
                  <a:lnTo>
                    <a:pt x="9243" y="0"/>
                  </a:lnTo>
                  <a:lnTo>
                    <a:pt x="21600" y="12881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042" name="Freeform 18"/>
            <p:cNvSpPr>
              <a:spLocks noChangeArrowheads="1"/>
            </p:cNvSpPr>
            <p:nvPr/>
          </p:nvSpPr>
          <p:spPr bwMode="auto">
            <a:xfrm>
              <a:off x="538" y="132"/>
              <a:ext cx="126" cy="123"/>
            </a:xfrm>
            <a:custGeom>
              <a:avLst/>
              <a:gdLst/>
              <a:ahLst/>
              <a:cxnLst>
                <a:cxn ang="0">
                  <a:pos x="0" y="8719"/>
                </a:cxn>
                <a:cxn ang="0">
                  <a:pos x="21600" y="0"/>
                </a:cxn>
                <a:cxn ang="0">
                  <a:pos x="12357" y="21600"/>
                </a:cxn>
                <a:cxn ang="0">
                  <a:pos x="0" y="8719"/>
                </a:cxn>
              </a:cxnLst>
              <a:rect l="0" t="0" r="r" b="b"/>
              <a:pathLst>
                <a:path w="21600" h="21600">
                  <a:moveTo>
                    <a:pt x="0" y="8719"/>
                  </a:moveTo>
                  <a:lnTo>
                    <a:pt x="21600" y="0"/>
                  </a:lnTo>
                  <a:lnTo>
                    <a:pt x="12357" y="21600"/>
                  </a:lnTo>
                  <a:lnTo>
                    <a:pt x="0" y="8719"/>
                  </a:lnTo>
                </a:path>
              </a:pathLst>
            </a:custGeom>
            <a:solidFill>
              <a:srgbClr val="FF9900"/>
            </a:solidFill>
            <a:ln w="54000" cap="rnd">
              <a:solidFill>
                <a:srgbClr val="69696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21523" y="3940175"/>
            <a:ext cx="451338" cy="276225"/>
            <a:chOff x="1399" y="2482"/>
            <a:chExt cx="285" cy="174"/>
          </a:xfrm>
        </p:grpSpPr>
        <p:sp>
          <p:nvSpPr>
            <p:cNvPr id="129044" name="Oval 20"/>
            <p:cNvSpPr>
              <a:spLocks noChangeArrowheads="1"/>
            </p:cNvSpPr>
            <p:nvPr/>
          </p:nvSpPr>
          <p:spPr bwMode="auto">
            <a:xfrm rot="-2204176">
              <a:off x="1399" y="2511"/>
              <a:ext cx="285" cy="1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45" name="Rectangle 21"/>
            <p:cNvSpPr>
              <a:spLocks noChangeArrowheads="1"/>
            </p:cNvSpPr>
            <p:nvPr/>
          </p:nvSpPr>
          <p:spPr bwMode="auto">
            <a:xfrm rot="-2252190">
              <a:off x="1428" y="2482"/>
              <a:ext cx="147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46" name="Line 22"/>
            <p:cNvSpPr>
              <a:spLocks noChangeShapeType="1"/>
            </p:cNvSpPr>
            <p:nvPr/>
          </p:nvSpPr>
          <p:spPr bwMode="auto">
            <a:xfrm flipH="1">
              <a:off x="1517" y="2488"/>
              <a:ext cx="61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2305050" y="3894139"/>
            <a:ext cx="920262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29048" name="Picture 24" descr="MP00646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61456">
            <a:off x="2325566" y="4173539"/>
            <a:ext cx="970085" cy="911225"/>
          </a:xfrm>
          <a:prstGeom prst="rect">
            <a:avLst/>
          </a:prstGeom>
          <a:noFill/>
        </p:spPr>
      </p:pic>
      <p:sp>
        <p:nvSpPr>
          <p:cNvPr id="129049" name="Oval 25"/>
          <p:cNvSpPr>
            <a:spLocks noChangeArrowheads="1"/>
          </p:cNvSpPr>
          <p:nvPr/>
        </p:nvSpPr>
        <p:spPr bwMode="auto">
          <a:xfrm rot="-157784">
            <a:off x="3219451" y="2921001"/>
            <a:ext cx="2725615" cy="968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50" name="Rectangle 26"/>
          <p:cNvSpPr>
            <a:spLocks noChangeArrowheads="1"/>
          </p:cNvSpPr>
          <p:nvPr/>
        </p:nvSpPr>
        <p:spPr bwMode="auto">
          <a:xfrm rot="-205798">
            <a:off x="2973266" y="3255964"/>
            <a:ext cx="848457" cy="51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rot="2046392" flipH="1">
            <a:off x="3408485" y="3089275"/>
            <a:ext cx="79131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141785" y="3146425"/>
            <a:ext cx="521677" cy="723900"/>
            <a:chOff x="2110" y="2589"/>
            <a:chExt cx="624" cy="861"/>
          </a:xfrm>
        </p:grpSpPr>
        <p:sp>
          <p:nvSpPr>
            <p:cNvPr id="129053" name="Line 29"/>
            <p:cNvSpPr>
              <a:spLocks noChangeShapeType="1"/>
            </p:cNvSpPr>
            <p:nvPr/>
          </p:nvSpPr>
          <p:spPr bwMode="auto">
            <a:xfrm>
              <a:off x="2110" y="2589"/>
              <a:ext cx="58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29054" name="Picture 30" descr="MP00646_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561456">
              <a:off x="2123" y="2765"/>
              <a:ext cx="611" cy="574"/>
            </a:xfrm>
            <a:prstGeom prst="rect">
              <a:avLst/>
            </a:prstGeom>
            <a:noFill/>
          </p:spPr>
        </p:pic>
      </p:grp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825761" y="1677989"/>
            <a:ext cx="259374" cy="257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>
            <a:off x="6951785" y="1525588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9057" name="Oval 33"/>
          <p:cNvSpPr>
            <a:spLocks noChangeArrowheads="1"/>
          </p:cNvSpPr>
          <p:nvPr/>
        </p:nvSpPr>
        <p:spPr bwMode="auto">
          <a:xfrm>
            <a:off x="7656636" y="1263650"/>
            <a:ext cx="159726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 rot="2115218">
            <a:off x="7536474" y="966789"/>
            <a:ext cx="451338" cy="276225"/>
            <a:chOff x="1399" y="2482"/>
            <a:chExt cx="285" cy="174"/>
          </a:xfrm>
        </p:grpSpPr>
        <p:sp>
          <p:nvSpPr>
            <p:cNvPr id="129059" name="Oval 35"/>
            <p:cNvSpPr>
              <a:spLocks noChangeArrowheads="1"/>
            </p:cNvSpPr>
            <p:nvPr/>
          </p:nvSpPr>
          <p:spPr bwMode="auto">
            <a:xfrm rot="-2204176">
              <a:off x="1399" y="2511"/>
              <a:ext cx="285" cy="1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60" name="Rectangle 36"/>
            <p:cNvSpPr>
              <a:spLocks noChangeArrowheads="1"/>
            </p:cNvSpPr>
            <p:nvPr/>
          </p:nvSpPr>
          <p:spPr bwMode="auto">
            <a:xfrm rot="-2252190">
              <a:off x="1428" y="2482"/>
              <a:ext cx="147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061" name="Line 37"/>
            <p:cNvSpPr>
              <a:spLocks noChangeShapeType="1"/>
            </p:cNvSpPr>
            <p:nvPr/>
          </p:nvSpPr>
          <p:spPr bwMode="auto">
            <a:xfrm flipH="1">
              <a:off x="1517" y="2488"/>
              <a:ext cx="61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9062" name="Line 38"/>
          <p:cNvSpPr>
            <a:spLocks noChangeShapeType="1"/>
          </p:cNvSpPr>
          <p:nvPr/>
        </p:nvSpPr>
        <p:spPr bwMode="auto">
          <a:xfrm>
            <a:off x="7734300" y="1182689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9063" name="Line 39"/>
          <p:cNvSpPr>
            <a:spLocks noChangeShapeType="1"/>
          </p:cNvSpPr>
          <p:nvPr/>
        </p:nvSpPr>
        <p:spPr bwMode="auto">
          <a:xfrm flipV="1">
            <a:off x="7732835" y="1571625"/>
            <a:ext cx="104042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9064" name="Text Box 40"/>
          <p:cNvSpPr txBox="1">
            <a:spLocks noChangeArrowheads="1"/>
          </p:cNvSpPr>
          <p:nvPr/>
        </p:nvSpPr>
        <p:spPr bwMode="auto">
          <a:xfrm>
            <a:off x="6316859" y="2399426"/>
            <a:ext cx="2628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900" b="1" dirty="0" smtClean="0"/>
              <a:t>Defined by the transition frequency</a:t>
            </a:r>
          </a:p>
          <a:p>
            <a:r>
              <a:rPr lang="en-US" altLang="ja-JP" sz="900" b="1" dirty="0" smtClean="0"/>
              <a:t>of cesium 133 atoms</a:t>
            </a:r>
          </a:p>
          <a:p>
            <a:r>
              <a:rPr lang="en-US" altLang="ja-JP" sz="900" b="1" dirty="0" smtClean="0">
                <a:solidFill>
                  <a:srgbClr val="FF0000"/>
                </a:solidFill>
              </a:rPr>
              <a:t>The second is the duration of 9 192 631 770 periods of the radiation corresponding to the transition between the two hyperfine levels</a:t>
            </a:r>
          </a:p>
          <a:p>
            <a:r>
              <a:rPr lang="en-US" altLang="ja-JP" sz="900" b="1" dirty="0" smtClean="0">
                <a:solidFill>
                  <a:srgbClr val="FF0000"/>
                </a:solidFill>
              </a:rPr>
              <a:t>of the ground state of the cesium 133 atom.</a:t>
            </a:r>
            <a:endParaRPr lang="ja-JP" altLang="en-US" sz="900" b="1" dirty="0">
              <a:solidFill>
                <a:srgbClr val="FF0000"/>
              </a:solidFill>
            </a:endParaRPr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5289382" y="3817907"/>
            <a:ext cx="2351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Defined by the earth's yearly round</a:t>
            </a:r>
            <a:endParaRPr lang="ja-JP" altLang="en-US" sz="1000" b="1" dirty="0"/>
          </a:p>
          <a:p>
            <a:r>
              <a:rPr lang="en-US" altLang="ja-JP" sz="1000" b="1" dirty="0" smtClean="0"/>
              <a:t>1 year</a:t>
            </a:r>
            <a:r>
              <a:rPr lang="ja-JP" altLang="en-US" sz="1000" b="1" dirty="0" smtClean="0"/>
              <a:t> </a:t>
            </a:r>
            <a:r>
              <a:rPr lang="en-US" altLang="ja-JP" sz="1000" b="1" dirty="0"/>
              <a:t>= 31 556 925.974 7 </a:t>
            </a:r>
            <a:r>
              <a:rPr lang="en-US" altLang="ja-JP" sz="1000" b="1" dirty="0" smtClean="0"/>
              <a:t>s</a:t>
            </a:r>
            <a:endParaRPr lang="ja-JP" altLang="en-US" sz="1000" b="1" dirty="0"/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3284958" y="4699001"/>
            <a:ext cx="184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Defined by earth’s rotation</a:t>
            </a:r>
            <a:endParaRPr lang="ja-JP" altLang="en-US" sz="1000" b="1" dirty="0"/>
          </a:p>
          <a:p>
            <a:r>
              <a:rPr lang="en-US" altLang="ja-JP" sz="1000" b="1" dirty="0" smtClean="0"/>
              <a:t>1 day</a:t>
            </a:r>
            <a:r>
              <a:rPr lang="ja-JP" altLang="en-US" sz="1000" b="1" dirty="0" smtClean="0"/>
              <a:t> </a:t>
            </a:r>
            <a:r>
              <a:rPr lang="en-US" altLang="ja-JP" sz="1000" b="1" dirty="0" smtClean="0"/>
              <a:t>= 86 </a:t>
            </a:r>
            <a:r>
              <a:rPr lang="en-US" altLang="ja-JP" sz="1000" b="1" dirty="0"/>
              <a:t>400 </a:t>
            </a:r>
            <a:r>
              <a:rPr lang="en-US" altLang="ja-JP" sz="1000" b="1" dirty="0" smtClean="0"/>
              <a:t>s</a:t>
            </a:r>
            <a:endParaRPr lang="ja-JP" altLang="en-US" sz="1000" b="1" dirty="0"/>
          </a:p>
        </p:txBody>
      </p:sp>
      <p:sp>
        <p:nvSpPr>
          <p:cNvPr id="129067" name="Text Box 43"/>
          <p:cNvSpPr txBox="1">
            <a:spLocks noChangeArrowheads="1"/>
          </p:cNvSpPr>
          <p:nvPr/>
        </p:nvSpPr>
        <p:spPr bwMode="auto">
          <a:xfrm>
            <a:off x="1776645" y="3582826"/>
            <a:ext cx="718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（～</a:t>
            </a:r>
            <a:r>
              <a:rPr lang="en-US" altLang="ja-JP" sz="1000" dirty="0">
                <a:latin typeface="Tahoma" pitchFamily="34" charset="0"/>
                <a:cs typeface="Tahoma" pitchFamily="34" charset="0"/>
              </a:rPr>
              <a:t>1956</a:t>
            </a:r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）</a:t>
            </a:r>
          </a:p>
        </p:txBody>
      </p:sp>
      <p:sp>
        <p:nvSpPr>
          <p:cNvPr id="129068" name="Text Box 44"/>
          <p:cNvSpPr txBox="1">
            <a:spLocks noChangeArrowheads="1"/>
          </p:cNvSpPr>
          <p:nvPr/>
        </p:nvSpPr>
        <p:spPr bwMode="auto">
          <a:xfrm>
            <a:off x="3614356" y="2626892"/>
            <a:ext cx="99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sz="1000" dirty="0">
                <a:latin typeface="Tahoma" pitchFamily="34" charset="0"/>
                <a:cs typeface="Tahoma" pitchFamily="34" charset="0"/>
              </a:rPr>
              <a:t>1956</a:t>
            </a:r>
            <a:r>
              <a:rPr lang="ja-JP" altLang="en-US" sz="1000" dirty="0">
                <a:latin typeface="Tahoma" pitchFamily="34" charset="0"/>
                <a:cs typeface="Tahoma" pitchFamily="34" charset="0"/>
              </a:rPr>
              <a:t>～</a:t>
            </a:r>
            <a:r>
              <a:rPr lang="en-US" altLang="ja-JP" sz="1000" dirty="0">
                <a:latin typeface="Tahoma" pitchFamily="34" charset="0"/>
                <a:cs typeface="Tahoma" pitchFamily="34" charset="0"/>
              </a:rPr>
              <a:t>1967</a:t>
            </a:r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）</a:t>
            </a:r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016960" y="1196685"/>
            <a:ext cx="71657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sz="1000" dirty="0">
                <a:latin typeface="Tahoma" pitchFamily="34" charset="0"/>
                <a:cs typeface="Tahoma" pitchFamily="34" charset="0"/>
              </a:rPr>
              <a:t>1967</a:t>
            </a:r>
            <a:r>
              <a:rPr lang="ja-JP" altLang="en-US" sz="1000" dirty="0">
                <a:latin typeface="Tahoma" pitchFamily="34" charset="0"/>
                <a:cs typeface="Tahoma" pitchFamily="34" charset="0"/>
              </a:rPr>
              <a:t>～）</a:t>
            </a: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6271668" y="181134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Nucleus </a:t>
            </a:r>
            <a:endParaRPr lang="ja-JP" altLang="en-US" sz="1000" dirty="0"/>
          </a:p>
        </p:txBody>
      </p:sp>
      <p:sp>
        <p:nvSpPr>
          <p:cNvPr id="129071" name="Text Box 47"/>
          <p:cNvSpPr txBox="1">
            <a:spLocks noChangeArrowheads="1"/>
          </p:cNvSpPr>
          <p:nvPr/>
        </p:nvSpPr>
        <p:spPr bwMode="auto">
          <a:xfrm>
            <a:off x="7787055" y="1325564"/>
            <a:ext cx="6527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Electron</a:t>
            </a:r>
            <a:endParaRPr lang="ja-JP" altLang="en-US" sz="1000" dirty="0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2006113" y="658813"/>
            <a:ext cx="3203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latin typeface="Tahoma" pitchFamily="34" charset="0"/>
                <a:cs typeface="Tahoma" pitchFamily="34" charset="0"/>
              </a:rPr>
              <a:t>Change of Time standards</a:t>
            </a:r>
            <a:endParaRPr lang="ja-JP" altLang="en-US" sz="18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Mode number determination using two combs</a:t>
            </a:r>
            <a:endParaRPr kumimoji="1" lang="ja-JP" alt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7906"/>
            <a:ext cx="8229600" cy="373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379036" y="5087499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dirty="0" smtClean="0">
                <a:latin typeface="Times New Roman"/>
                <a:ea typeface="ＭＳ 明朝"/>
              </a:rPr>
              <a:t>(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) +</a:t>
            </a:r>
            <a:r>
              <a:rPr lang="en-US" i="1" dirty="0" smtClean="0">
                <a:latin typeface="Times New Roman"/>
                <a:ea typeface="ＭＳ 明朝"/>
              </a:rPr>
              <a:t> </a:t>
            </a:r>
            <a:r>
              <a:rPr lang="en-US" dirty="0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smtClean="0">
                <a:latin typeface="Times New Roman"/>
                <a:ea typeface="ＭＳ 明朝"/>
              </a:rPr>
              <a:t> f</a:t>
            </a:r>
            <a:r>
              <a:rPr lang="en-US" dirty="0" smtClean="0">
                <a:latin typeface="Times New Roman"/>
                <a:ea typeface="ＭＳ 明朝"/>
              </a:rPr>
              <a:t>(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) = 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(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 + </a:t>
            </a:r>
            <a:r>
              <a:rPr lang="en-US" dirty="0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smtClean="0">
                <a:latin typeface="Times New Roman"/>
                <a:ea typeface="ＭＳ 明朝"/>
              </a:rPr>
              <a:t> 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) ± 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CEO</a:t>
            </a:r>
            <a:r>
              <a:rPr lang="en-US" baseline="30000" dirty="0" smtClean="0">
                <a:latin typeface="Times New Roman"/>
                <a:ea typeface="ＭＳ 明朝"/>
              </a:rPr>
              <a:t> 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04583" y="560422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smtClean="0">
                <a:latin typeface="Times New Roman"/>
                <a:ea typeface="ＭＳ 明朝"/>
              </a:rPr>
              <a:t> f</a:t>
            </a:r>
            <a:r>
              <a:rPr lang="en-US" dirty="0" smtClean="0">
                <a:latin typeface="Times New Roman"/>
                <a:ea typeface="ＭＳ 明朝"/>
              </a:rPr>
              <a:t>(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) = 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smtClean="0">
                <a:latin typeface="Times New Roman"/>
                <a:ea typeface="ＭＳ 明朝"/>
              </a:rPr>
              <a:t> 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baseline="30000" dirty="0" smtClean="0">
                <a:latin typeface="Times New Roman"/>
                <a:ea typeface="ＭＳ 明朝"/>
              </a:rPr>
              <a:t> 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558623" y="5834152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 = (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 -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beat1</a:t>
            </a:r>
            <a:r>
              <a:rPr lang="en-US" dirty="0" smtClean="0">
                <a:latin typeface="Times New Roman"/>
                <a:ea typeface="ＭＳ 明朝"/>
              </a:rPr>
              <a:t> -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beat2</a:t>
            </a:r>
            <a:r>
              <a:rPr lang="en-US" dirty="0" smtClean="0">
                <a:latin typeface="Times New Roman"/>
                <a:ea typeface="ＭＳ 明朝"/>
              </a:rPr>
              <a:t>)/ </a:t>
            </a:r>
            <a:r>
              <a:rPr lang="en-US" dirty="0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smtClean="0">
                <a:latin typeface="Times New Roman"/>
                <a:ea typeface="ＭＳ 明朝"/>
              </a:rPr>
              <a:t> 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50427" y="4412728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/>
                <a:ea typeface="ＭＳ 明朝"/>
              </a:rPr>
              <a:t>f</a:t>
            </a:r>
            <a:r>
              <a:rPr lang="en-US" sz="1400" baseline="-25000" dirty="0" smtClean="0">
                <a:latin typeface="Times New Roman"/>
                <a:ea typeface="ＭＳ 明朝"/>
              </a:rPr>
              <a:t>beat1</a:t>
            </a: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4043091" y="4412733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/>
                <a:ea typeface="ＭＳ 明朝"/>
              </a:rPr>
              <a:t>f</a:t>
            </a:r>
            <a:r>
              <a:rPr lang="en-US" sz="1400" baseline="-25000" dirty="0" smtClean="0">
                <a:latin typeface="Times New Roman"/>
                <a:ea typeface="ＭＳ 明朝"/>
              </a:rPr>
              <a:t>beat2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939801" y="6055271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 =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beat1</a:t>
            </a:r>
            <a:r>
              <a:rPr lang="en-US" dirty="0" smtClean="0">
                <a:latin typeface="Times New Roman"/>
                <a:ea typeface="ＭＳ 明朝"/>
              </a:rPr>
              <a:t> +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beat2</a:t>
            </a:r>
            <a:r>
              <a:rPr lang="en-US" dirty="0" smtClean="0">
                <a:latin typeface="Times New Roman"/>
                <a:ea typeface="ＭＳ 明朝"/>
              </a:rPr>
              <a:t> + </a:t>
            </a:r>
            <a:r>
              <a:rPr lang="en-US" dirty="0" err="1" smtClean="0">
                <a:latin typeface="Symbol" pitchFamily="18" charset="2"/>
                <a:ea typeface="ＭＳ 明朝"/>
              </a:rPr>
              <a:t>D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dirty="0" smtClean="0">
                <a:latin typeface="Times New Roman"/>
                <a:ea typeface="ＭＳ 明朝"/>
              </a:rPr>
              <a:t>(</a:t>
            </a:r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)</a:t>
            </a:r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781373" y="5893735"/>
            <a:ext cx="1363133" cy="262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5" idx="2"/>
            <a:endCxn id="6" idx="0"/>
          </p:cNvCxnSpPr>
          <p:nvPr/>
        </p:nvCxnSpPr>
        <p:spPr>
          <a:xfrm rot="5400000">
            <a:off x="2157984" y="5529939"/>
            <a:ext cx="147392" cy="1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4367379" y="5414720"/>
            <a:ext cx="4437968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H. Inaba et al. IEEE Trans. on 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Instru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., </a:t>
            </a: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58,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 1234, 2009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897465" y="2108199"/>
          <a:ext cx="7128935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34"/>
                <a:gridCol w="1424121"/>
                <a:gridCol w="2510346"/>
                <a:gridCol w="2328334"/>
              </a:tblGrid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Average (Hz)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ＭＳ 明朝"/>
                          <a:cs typeface="Times New Roman"/>
                        </a:rPr>
                        <a:t>Allan deviation at 1000 s averaging (Hz)</a:t>
                      </a:r>
                      <a:endParaRPr lang="ja-JP" sz="105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ＭＳ 明朝"/>
                          <a:cs typeface="Times New Roman"/>
                        </a:rPr>
                        <a:t>Data number and averaging time (s)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i="1" kern="100">
                          <a:latin typeface="Times New Roman"/>
                          <a:ea typeface="ＭＳ 明朝"/>
                          <a:cs typeface="Times New Roman"/>
                        </a:rPr>
                        <a:t>f</a:t>
                      </a:r>
                      <a:r>
                        <a:rPr lang="ja-JP" sz="1050" b="1" kern="100" baseline="-25000">
                          <a:latin typeface="Times New Roman"/>
                          <a:ea typeface="ＭＳ 明朝"/>
                          <a:cs typeface="Times New Roman"/>
                        </a:rPr>
                        <a:t>rep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99 999 825 (set)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 dirty="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Symbol"/>
                          <a:ea typeface="ＭＳ 明朝"/>
                          <a:cs typeface="Times New Roman"/>
                        </a:rPr>
                        <a:t>D</a:t>
                      </a:r>
                      <a:r>
                        <a:rPr lang="ja-JP" sz="1050" b="1" i="1" kern="100">
                          <a:latin typeface="Times New Roman"/>
                          <a:ea typeface="ＭＳ 明朝"/>
                          <a:cs typeface="Times New Roman"/>
                        </a:rPr>
                        <a:t>f</a:t>
                      </a:r>
                      <a:r>
                        <a:rPr lang="ja-JP" sz="1050" b="1" kern="100" baseline="-25000">
                          <a:latin typeface="Times New Roman"/>
                          <a:ea typeface="ＭＳ 明朝"/>
                          <a:cs typeface="Times New Roman"/>
                        </a:rPr>
                        <a:t>rep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ＭＳ 明朝"/>
                          <a:cs typeface="Times New Roman"/>
                        </a:rPr>
                        <a:t>8 (set)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-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i="1" kern="100">
                          <a:latin typeface="Times New Roman"/>
                          <a:ea typeface="ＭＳ 明朝"/>
                          <a:cs typeface="Times New Roman"/>
                        </a:rPr>
                        <a:t>f</a:t>
                      </a:r>
                      <a:r>
                        <a:rPr lang="ja-JP" sz="1050" b="1" kern="100" baseline="-25000">
                          <a:latin typeface="Times New Roman"/>
                          <a:ea typeface="ＭＳ 明朝"/>
                          <a:cs typeface="Times New Roman"/>
                        </a:rPr>
                        <a:t>beat</a:t>
                      </a: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 1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30 304 278.32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0.87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50 x 1 000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i="1" kern="100">
                          <a:latin typeface="Times New Roman"/>
                          <a:ea typeface="ＭＳ 明朝"/>
                          <a:cs typeface="Times New Roman"/>
                        </a:rPr>
                        <a:t>f</a:t>
                      </a:r>
                      <a:r>
                        <a:rPr lang="ja-JP" sz="1050" b="1" kern="100" baseline="-25000">
                          <a:latin typeface="Times New Roman"/>
                          <a:ea typeface="ＭＳ 明朝"/>
                          <a:cs typeface="Times New Roman"/>
                        </a:rPr>
                        <a:t>beat</a:t>
                      </a: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 2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31 806 450.69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>
                          <a:latin typeface="Times New Roman"/>
                          <a:ea typeface="ＭＳ 明朝"/>
                          <a:cs typeface="Times New Roman"/>
                        </a:rPr>
                        <a:t>0.94</a:t>
                      </a:r>
                      <a:endParaRPr lang="ja-JP" sz="105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b="1" kern="100" dirty="0">
                          <a:latin typeface="Times New Roman"/>
                          <a:ea typeface="ＭＳ 明朝"/>
                          <a:cs typeface="Times New Roman"/>
                        </a:rPr>
                        <a:t>50 x 1 000</a:t>
                      </a:r>
                      <a:endParaRPr lang="ja-JP" sz="105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Mode number determination using two combs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025929" y="4736306"/>
            <a:ext cx="4859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 = (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 -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beat1</a:t>
            </a:r>
            <a:r>
              <a:rPr lang="en-US" dirty="0" smtClean="0">
                <a:latin typeface="Times New Roman"/>
                <a:ea typeface="ＭＳ 明朝"/>
              </a:rPr>
              <a:t> - </a:t>
            </a:r>
            <a:r>
              <a:rPr lang="en-US" i="1" dirty="0" smtClean="0">
                <a:latin typeface="Times New Roman"/>
                <a:ea typeface="ＭＳ 明朝"/>
              </a:rPr>
              <a:t>f</a:t>
            </a:r>
            <a:r>
              <a:rPr lang="en-US" baseline="-25000" dirty="0" smtClean="0">
                <a:latin typeface="Times New Roman"/>
                <a:ea typeface="ＭＳ 明朝"/>
              </a:rPr>
              <a:t>beat2</a:t>
            </a:r>
            <a:r>
              <a:rPr lang="en-US" dirty="0" smtClean="0">
                <a:latin typeface="Times New Roman"/>
                <a:ea typeface="ＭＳ 明朝"/>
              </a:rPr>
              <a:t>) /</a:t>
            </a:r>
            <a:r>
              <a:rPr lang="en-US" i="1" dirty="0" smtClean="0">
                <a:latin typeface="Times New Roman"/>
                <a:ea typeface="ＭＳ 明朝"/>
              </a:rPr>
              <a:t> </a:t>
            </a:r>
            <a:r>
              <a:rPr lang="en-US" dirty="0" err="1" smtClean="0">
                <a:latin typeface="Symbol"/>
                <a:ea typeface="ＭＳ 明朝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ea typeface="ＭＳ 明朝"/>
              </a:rPr>
              <a:t>f</a:t>
            </a:r>
            <a:r>
              <a:rPr lang="en-US" baseline="-25000" dirty="0" err="1" smtClean="0">
                <a:latin typeface="Times New Roman"/>
                <a:ea typeface="ＭＳ 明朝"/>
              </a:rPr>
              <a:t>rep</a:t>
            </a:r>
            <a:r>
              <a:rPr lang="en-US" dirty="0" smtClean="0">
                <a:latin typeface="Times New Roman"/>
                <a:ea typeface="ＭＳ 明朝"/>
              </a:rPr>
              <a:t> = 4 736 137.00 (0.16)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58544" y="5181601"/>
            <a:ext cx="3378200" cy="369332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ea typeface="ＭＳ 明朝"/>
              </a:rPr>
              <a:t>N</a:t>
            </a:r>
            <a:r>
              <a:rPr lang="en-US" dirty="0" smtClean="0">
                <a:latin typeface="Times New Roman"/>
                <a:ea typeface="ＭＳ 明朝"/>
              </a:rPr>
              <a:t> was identified with 4 736 137.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>
          <a:xfrm>
            <a:off x="559800" y="732788"/>
            <a:ext cx="810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Our status for developing</a:t>
            </a: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combs for Astronomical Observations</a:t>
            </a:r>
            <a:endParaRPr kumimoji="1" lang="en-US" altLang="ja-JP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319400" y="2619341"/>
            <a:ext cx="6580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Developing for other applications at present -&gt; Improving robustness is challenging.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51600" y="1937735"/>
            <a:ext cx="807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999"/>
              </a:buClr>
            </a:pPr>
            <a:r>
              <a:rPr lang="en-US" altLang="ja-JP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4.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 An “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extraction of comb modes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” is required to avoid an overcrowded comb.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51600" y="3321835"/>
            <a:ext cx="646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999"/>
              </a:buClr>
            </a:pPr>
            <a:r>
              <a:rPr lang="en-US" altLang="ja-JP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5.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The 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wavelength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is in the 1.5 mm region?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51600" y="4337035"/>
            <a:ext cx="641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999"/>
              </a:buClr>
            </a:pPr>
            <a:r>
              <a:rPr lang="en-US" altLang="ja-JP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6.</a:t>
            </a:r>
            <a:r>
              <a:rPr lang="en-US" altLang="ja-JP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Super long-term operation </a:t>
            </a:r>
            <a:r>
              <a:rPr lang="en-US" altLang="ja-JP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 required.</a:t>
            </a:r>
          </a:p>
        </p:txBody>
      </p:sp>
      <p:sp>
        <p:nvSpPr>
          <p:cNvPr id="10" name="Text Box 81"/>
          <p:cNvSpPr txBox="1">
            <a:spLocks noChangeArrowheads="1"/>
          </p:cNvSpPr>
          <p:nvPr/>
        </p:nvSpPr>
        <p:spPr bwMode="auto">
          <a:xfrm>
            <a:off x="1284600" y="3664541"/>
            <a:ext cx="6580800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Our comb can be generated between 500 – 2000 nm.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1235400" y="4673741"/>
            <a:ext cx="6727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</a:pPr>
            <a:r>
              <a:rPr lang="en-US" altLang="ja-JP" sz="1400" b="1" dirty="0" smtClean="0">
                <a:latin typeface="Tahoma" pitchFamily="34" charset="0"/>
                <a:cs typeface="Tahoma" pitchFamily="34" charset="0"/>
              </a:rPr>
              <a:t>Long-term operation more than 1 month is achieved. (As for the comb itself)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 txBox="1">
            <a:spLocks noChangeArrowheads="1"/>
          </p:cNvSpPr>
          <p:nvPr/>
        </p:nvSpPr>
        <p:spPr>
          <a:xfrm>
            <a:off x="559800" y="732788"/>
            <a:ext cx="810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Our status for developing</a:t>
            </a: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combs for Astronomical Observations</a:t>
            </a:r>
            <a:endParaRPr kumimoji="1" lang="en-US" altLang="ja-JP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120621" y="2340903"/>
            <a:ext cx="8863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We hope to cooperate with you!</a:t>
            </a:r>
          </a:p>
          <a:p>
            <a:pPr algn="ctr">
              <a:buClr>
                <a:schemeClr val="hlink"/>
              </a:buClr>
            </a:pPr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and</a:t>
            </a:r>
          </a:p>
          <a:p>
            <a:pPr algn="ctr">
              <a:buClr>
                <a:schemeClr val="hlink"/>
              </a:buClr>
            </a:pPr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(I suppose) we can develop the comb you want!</a:t>
            </a:r>
          </a:p>
          <a:p>
            <a:pPr algn="ctr">
              <a:buClr>
                <a:schemeClr val="hlink"/>
              </a:buClr>
            </a:pPr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Please contact us!</a:t>
            </a:r>
            <a:endParaRPr lang="en-US" altLang="ja-JP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1377417" y="4794030"/>
            <a:ext cx="6247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altLang="ja-JP" sz="32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Thank you for your attention!</a:t>
            </a:r>
            <a:endParaRPr lang="en-US" altLang="ja-JP" sz="32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07963" y="203200"/>
          <a:ext cx="8637587" cy="6502400"/>
        </p:xfrm>
        <a:graphic>
          <a:graphicData uri="http://schemas.openxmlformats.org/presentationml/2006/ole">
            <p:oleObj spid="_x0000_s108546" name="ｸﾞﾗﾌ" r:id="rId3" imgW="3886560" imgH="2926080" progId="Origin50.Graph">
              <p:embed/>
            </p:oleObj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864408" y="4202029"/>
            <a:ext cx="2331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Defined by the artifact international</a:t>
            </a:r>
          </a:p>
          <a:p>
            <a:pPr algn="ctr"/>
            <a:r>
              <a:rPr lang="en-US" altLang="ja-JP" sz="1000" b="1" dirty="0" smtClean="0"/>
              <a:t>prototype of platinum-iridium</a:t>
            </a:r>
            <a:endParaRPr lang="ja-JP" altLang="en-US" sz="1000" b="1" dirty="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987062" y="5351464"/>
            <a:ext cx="99792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sz="1000">
                <a:latin typeface="Tahoma" pitchFamily="34" charset="0"/>
                <a:cs typeface="Tahoma" pitchFamily="34" charset="0"/>
              </a:rPr>
              <a:t>1889</a:t>
            </a:r>
            <a:r>
              <a:rPr lang="ja-JP" altLang="en-US" sz="1000">
                <a:latin typeface="Tahoma" pitchFamily="34" charset="0"/>
                <a:cs typeface="Tahoma" pitchFamily="34" charset="0"/>
              </a:rPr>
              <a:t>～</a:t>
            </a:r>
            <a:r>
              <a:rPr lang="en-US" altLang="ja-JP" sz="1000">
                <a:latin typeface="Tahoma" pitchFamily="34" charset="0"/>
                <a:cs typeface="Tahoma" pitchFamily="34" charset="0"/>
              </a:rPr>
              <a:t>1960</a:t>
            </a:r>
            <a:r>
              <a:rPr lang="ja-JP" altLang="en-US" sz="1000">
                <a:latin typeface="Tahoma" pitchFamily="34" charset="0"/>
                <a:cs typeface="Tahoma" pitchFamily="34" charset="0"/>
              </a:rPr>
              <a:t>）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935415" y="3978276"/>
            <a:ext cx="99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sz="1000">
                <a:latin typeface="Tahoma" pitchFamily="34" charset="0"/>
                <a:cs typeface="Tahoma" pitchFamily="34" charset="0"/>
              </a:rPr>
              <a:t>1960</a:t>
            </a:r>
            <a:r>
              <a:rPr lang="ja-JP" altLang="en-US" sz="1000">
                <a:latin typeface="Tahoma" pitchFamily="34" charset="0"/>
                <a:cs typeface="Tahoma" pitchFamily="34" charset="0"/>
              </a:rPr>
              <a:t>～</a:t>
            </a:r>
            <a:r>
              <a:rPr lang="en-US" altLang="ja-JP" sz="1000">
                <a:latin typeface="Tahoma" pitchFamily="34" charset="0"/>
                <a:cs typeface="Tahoma" pitchFamily="34" charset="0"/>
              </a:rPr>
              <a:t>1983</a:t>
            </a:r>
            <a:r>
              <a:rPr lang="ja-JP" altLang="en-US" sz="1000">
                <a:latin typeface="Tahoma" pitchFamily="34" charset="0"/>
                <a:cs typeface="Tahoma" pitchFamily="34" charset="0"/>
              </a:rPr>
              <a:t>）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6900814" y="758612"/>
            <a:ext cx="718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Tahoma" pitchFamily="34" charset="0"/>
                <a:cs typeface="Tahoma" pitchFamily="34" charset="0"/>
              </a:rPr>
              <a:t>（</a:t>
            </a:r>
            <a:r>
              <a:rPr lang="en-US" altLang="ja-JP" sz="1000" dirty="0">
                <a:latin typeface="Tahoma" pitchFamily="34" charset="0"/>
                <a:cs typeface="Tahoma" pitchFamily="34" charset="0"/>
              </a:rPr>
              <a:t>1983</a:t>
            </a:r>
            <a:r>
              <a:rPr lang="ja-JP" altLang="en-US" sz="1000" dirty="0">
                <a:latin typeface="Tahoma" pitchFamily="34" charset="0"/>
                <a:cs typeface="Tahoma" pitchFamily="34" charset="0"/>
              </a:rPr>
              <a:t>～）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054469" y="658813"/>
            <a:ext cx="3441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latin typeface="Tahoma" pitchFamily="34" charset="0"/>
                <a:cs typeface="Tahoma" pitchFamily="34" charset="0"/>
              </a:rPr>
              <a:t>Change of Length standards</a:t>
            </a:r>
            <a:endParaRPr lang="ja-JP" altLang="en-US" sz="1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29204" y="4606926"/>
            <a:ext cx="791308" cy="703263"/>
            <a:chOff x="3" y="3"/>
            <a:chExt cx="731" cy="545"/>
          </a:xfrm>
        </p:grpSpPr>
        <p:sp>
          <p:nvSpPr>
            <p:cNvPr id="130059" name="Freeform 11"/>
            <p:cNvSpPr>
              <a:spLocks noChangeArrowheads="1"/>
            </p:cNvSpPr>
            <p:nvPr/>
          </p:nvSpPr>
          <p:spPr bwMode="auto">
            <a:xfrm>
              <a:off x="3" y="3"/>
              <a:ext cx="717" cy="276"/>
            </a:xfrm>
            <a:custGeom>
              <a:avLst/>
              <a:gdLst/>
              <a:ahLst/>
              <a:cxnLst>
                <a:cxn ang="0">
                  <a:pos x="68" y="444"/>
                </a:cxn>
                <a:cxn ang="0">
                  <a:pos x="6494" y="444"/>
                </a:cxn>
                <a:cxn ang="0">
                  <a:pos x="9570" y="14800"/>
                </a:cxn>
                <a:cxn ang="0">
                  <a:pos x="12304" y="14800"/>
                </a:cxn>
                <a:cxn ang="0">
                  <a:pos x="14765" y="0"/>
                </a:cxn>
                <a:cxn ang="0">
                  <a:pos x="21600" y="0"/>
                </a:cxn>
                <a:cxn ang="0">
                  <a:pos x="21600" y="4533"/>
                </a:cxn>
                <a:cxn ang="0">
                  <a:pos x="16952" y="4533"/>
                </a:cxn>
                <a:cxn ang="0">
                  <a:pos x="13671" y="21600"/>
                </a:cxn>
                <a:cxn ang="0">
                  <a:pos x="8425" y="21600"/>
                </a:cxn>
                <a:cxn ang="0">
                  <a:pos x="4990" y="5333"/>
                </a:cxn>
                <a:cxn ang="0">
                  <a:pos x="0" y="5333"/>
                </a:cxn>
                <a:cxn ang="0">
                  <a:pos x="0" y="356"/>
                </a:cxn>
              </a:cxnLst>
              <a:rect l="0" t="0" r="r" b="b"/>
              <a:pathLst>
                <a:path w="21600" h="21600">
                  <a:moveTo>
                    <a:pt x="68" y="444"/>
                  </a:moveTo>
                  <a:cubicBezTo>
                    <a:pt x="68" y="444"/>
                    <a:pt x="6494" y="444"/>
                    <a:pt x="6494" y="444"/>
                  </a:cubicBezTo>
                  <a:cubicBezTo>
                    <a:pt x="6494" y="444"/>
                    <a:pt x="9570" y="14800"/>
                    <a:pt x="9570" y="14800"/>
                  </a:cubicBezTo>
                  <a:cubicBezTo>
                    <a:pt x="9570" y="14800"/>
                    <a:pt x="12304" y="14800"/>
                    <a:pt x="12304" y="14800"/>
                  </a:cubicBezTo>
                  <a:cubicBezTo>
                    <a:pt x="12304" y="14800"/>
                    <a:pt x="14765" y="0"/>
                    <a:pt x="14765" y="0"/>
                  </a:cubicBezTo>
                  <a:cubicBezTo>
                    <a:pt x="14765" y="0"/>
                    <a:pt x="21600" y="0"/>
                    <a:pt x="21600" y="0"/>
                  </a:cubicBezTo>
                  <a:cubicBezTo>
                    <a:pt x="21600" y="0"/>
                    <a:pt x="21600" y="4533"/>
                    <a:pt x="21600" y="4533"/>
                  </a:cubicBezTo>
                  <a:cubicBezTo>
                    <a:pt x="21600" y="4533"/>
                    <a:pt x="16952" y="4533"/>
                    <a:pt x="16952" y="4533"/>
                  </a:cubicBezTo>
                  <a:cubicBezTo>
                    <a:pt x="16952" y="4533"/>
                    <a:pt x="13671" y="21600"/>
                    <a:pt x="13671" y="21600"/>
                  </a:cubicBezTo>
                  <a:cubicBezTo>
                    <a:pt x="13671" y="21600"/>
                    <a:pt x="8425" y="21600"/>
                    <a:pt x="8425" y="21600"/>
                  </a:cubicBezTo>
                  <a:cubicBezTo>
                    <a:pt x="8425" y="21600"/>
                    <a:pt x="4990" y="5333"/>
                    <a:pt x="4990" y="5333"/>
                  </a:cubicBezTo>
                  <a:cubicBezTo>
                    <a:pt x="4990" y="5333"/>
                    <a:pt x="0" y="5333"/>
                    <a:pt x="0" y="5333"/>
                  </a:cubicBezTo>
                  <a:cubicBezTo>
                    <a:pt x="0" y="5333"/>
                    <a:pt x="0" y="356"/>
                    <a:pt x="0" y="356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1"/>
            </a:gradFill>
            <a:ln w="72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060" name="Freeform 12"/>
            <p:cNvSpPr>
              <a:spLocks noChangeArrowheads="1"/>
            </p:cNvSpPr>
            <p:nvPr/>
          </p:nvSpPr>
          <p:spPr bwMode="auto">
            <a:xfrm>
              <a:off x="17" y="272"/>
              <a:ext cx="717" cy="276"/>
            </a:xfrm>
            <a:custGeom>
              <a:avLst/>
              <a:gdLst/>
              <a:ahLst/>
              <a:cxnLst>
                <a:cxn ang="0">
                  <a:pos x="21532" y="21156"/>
                </a:cxn>
                <a:cxn ang="0">
                  <a:pos x="15106" y="21156"/>
                </a:cxn>
                <a:cxn ang="0">
                  <a:pos x="12030" y="6800"/>
                </a:cxn>
                <a:cxn ang="0">
                  <a:pos x="9296" y="6800"/>
                </a:cxn>
                <a:cxn ang="0">
                  <a:pos x="6835" y="21600"/>
                </a:cxn>
                <a:cxn ang="0">
                  <a:pos x="0" y="21600"/>
                </a:cxn>
                <a:cxn ang="0">
                  <a:pos x="0" y="17067"/>
                </a:cxn>
                <a:cxn ang="0">
                  <a:pos x="4648" y="17067"/>
                </a:cxn>
                <a:cxn ang="0">
                  <a:pos x="7929" y="0"/>
                </a:cxn>
                <a:cxn ang="0">
                  <a:pos x="13175" y="0"/>
                </a:cxn>
                <a:cxn ang="0">
                  <a:pos x="16610" y="16267"/>
                </a:cxn>
                <a:cxn ang="0">
                  <a:pos x="21600" y="16267"/>
                </a:cxn>
                <a:cxn ang="0">
                  <a:pos x="21600" y="21244"/>
                </a:cxn>
              </a:cxnLst>
              <a:rect l="0" t="0" r="r" b="b"/>
              <a:pathLst>
                <a:path w="21600" h="21600">
                  <a:moveTo>
                    <a:pt x="21532" y="21156"/>
                  </a:moveTo>
                  <a:cubicBezTo>
                    <a:pt x="21532" y="21156"/>
                    <a:pt x="15106" y="21156"/>
                    <a:pt x="15106" y="21156"/>
                  </a:cubicBezTo>
                  <a:cubicBezTo>
                    <a:pt x="15106" y="21156"/>
                    <a:pt x="12030" y="6800"/>
                    <a:pt x="12030" y="6800"/>
                  </a:cubicBezTo>
                  <a:cubicBezTo>
                    <a:pt x="12030" y="6800"/>
                    <a:pt x="9296" y="6800"/>
                    <a:pt x="9296" y="6800"/>
                  </a:cubicBezTo>
                  <a:cubicBezTo>
                    <a:pt x="9296" y="6800"/>
                    <a:pt x="6835" y="21600"/>
                    <a:pt x="6835" y="21600"/>
                  </a:cubicBezTo>
                  <a:cubicBezTo>
                    <a:pt x="6835" y="21600"/>
                    <a:pt x="0" y="21600"/>
                    <a:pt x="0" y="21600"/>
                  </a:cubicBezTo>
                  <a:cubicBezTo>
                    <a:pt x="0" y="21600"/>
                    <a:pt x="0" y="17067"/>
                    <a:pt x="0" y="17067"/>
                  </a:cubicBezTo>
                  <a:cubicBezTo>
                    <a:pt x="0" y="17067"/>
                    <a:pt x="4648" y="17067"/>
                    <a:pt x="4648" y="17067"/>
                  </a:cubicBezTo>
                  <a:cubicBezTo>
                    <a:pt x="4648" y="17067"/>
                    <a:pt x="7929" y="0"/>
                    <a:pt x="7929" y="0"/>
                  </a:cubicBezTo>
                  <a:cubicBezTo>
                    <a:pt x="7929" y="0"/>
                    <a:pt x="13175" y="0"/>
                    <a:pt x="13175" y="0"/>
                  </a:cubicBezTo>
                  <a:cubicBezTo>
                    <a:pt x="13175" y="0"/>
                    <a:pt x="16610" y="16267"/>
                    <a:pt x="16610" y="16267"/>
                  </a:cubicBezTo>
                  <a:cubicBezTo>
                    <a:pt x="16610" y="16267"/>
                    <a:pt x="21600" y="16267"/>
                    <a:pt x="21600" y="16267"/>
                  </a:cubicBezTo>
                  <a:cubicBezTo>
                    <a:pt x="21600" y="16267"/>
                    <a:pt x="21600" y="21244"/>
                    <a:pt x="21600" y="21244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1"/>
            </a:gradFill>
            <a:ln w="72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289" y="234"/>
              <a:ext cx="165" cy="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1"/>
            </a:gradFill>
            <a:ln w="72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062" name="Freeform 14"/>
          <p:cNvSpPr>
            <a:spLocks noChangeArrowheads="1"/>
          </p:cNvSpPr>
          <p:nvPr/>
        </p:nvSpPr>
        <p:spPr bwMode="auto">
          <a:xfrm>
            <a:off x="6660174" y="1004888"/>
            <a:ext cx="1166446" cy="1166812"/>
          </a:xfrm>
          <a:custGeom>
            <a:avLst/>
            <a:gdLst/>
            <a:ahLst/>
            <a:cxnLst>
              <a:cxn ang="0">
                <a:pos x="10800" y="0"/>
              </a:cxn>
              <a:cxn ang="0">
                <a:pos x="11221" y="8100"/>
              </a:cxn>
              <a:cxn ang="0">
                <a:pos x="14137" y="529"/>
              </a:cxn>
              <a:cxn ang="0">
                <a:pos x="12053" y="8327"/>
              </a:cxn>
              <a:cxn ang="0">
                <a:pos x="17150" y="2063"/>
              </a:cxn>
              <a:cxn ang="0">
                <a:pos x="12712" y="8888"/>
              </a:cxn>
              <a:cxn ang="0">
                <a:pos x="19537" y="4450"/>
              </a:cxn>
              <a:cxn ang="0">
                <a:pos x="13273" y="9536"/>
              </a:cxn>
              <a:cxn ang="0">
                <a:pos x="21071" y="7463"/>
              </a:cxn>
              <a:cxn ang="0">
                <a:pos x="13500" y="10368"/>
              </a:cxn>
              <a:cxn ang="0">
                <a:pos x="21600" y="10800"/>
              </a:cxn>
              <a:cxn ang="0">
                <a:pos x="13500" y="11221"/>
              </a:cxn>
              <a:cxn ang="0">
                <a:pos x="21071" y="14137"/>
              </a:cxn>
              <a:cxn ang="0">
                <a:pos x="13273" y="12053"/>
              </a:cxn>
              <a:cxn ang="0">
                <a:pos x="19537" y="17150"/>
              </a:cxn>
              <a:cxn ang="0">
                <a:pos x="12712" y="12712"/>
              </a:cxn>
              <a:cxn ang="0">
                <a:pos x="17150" y="19537"/>
              </a:cxn>
              <a:cxn ang="0">
                <a:pos x="12053" y="13273"/>
              </a:cxn>
              <a:cxn ang="0">
                <a:pos x="14137" y="21071"/>
              </a:cxn>
              <a:cxn ang="0">
                <a:pos x="11221" y="13500"/>
              </a:cxn>
              <a:cxn ang="0">
                <a:pos x="10800" y="21600"/>
              </a:cxn>
              <a:cxn ang="0">
                <a:pos x="10368" y="13500"/>
              </a:cxn>
              <a:cxn ang="0">
                <a:pos x="7463" y="21071"/>
              </a:cxn>
              <a:cxn ang="0">
                <a:pos x="9536" y="13273"/>
              </a:cxn>
              <a:cxn ang="0">
                <a:pos x="4450" y="19537"/>
              </a:cxn>
              <a:cxn ang="0">
                <a:pos x="8888" y="12712"/>
              </a:cxn>
              <a:cxn ang="0">
                <a:pos x="2063" y="17150"/>
              </a:cxn>
              <a:cxn ang="0">
                <a:pos x="8327" y="12053"/>
              </a:cxn>
              <a:cxn ang="0">
                <a:pos x="529" y="14137"/>
              </a:cxn>
              <a:cxn ang="0">
                <a:pos x="8100" y="11221"/>
              </a:cxn>
              <a:cxn ang="0">
                <a:pos x="0" y="10800"/>
              </a:cxn>
              <a:cxn ang="0">
                <a:pos x="8100" y="10368"/>
              </a:cxn>
              <a:cxn ang="0">
                <a:pos x="529" y="7463"/>
              </a:cxn>
              <a:cxn ang="0">
                <a:pos x="8327" y="9536"/>
              </a:cxn>
              <a:cxn ang="0">
                <a:pos x="2063" y="4450"/>
              </a:cxn>
              <a:cxn ang="0">
                <a:pos x="8888" y="8888"/>
              </a:cxn>
              <a:cxn ang="0">
                <a:pos x="4450" y="2063"/>
              </a:cxn>
              <a:cxn ang="0">
                <a:pos x="9536" y="8327"/>
              </a:cxn>
              <a:cxn ang="0">
                <a:pos x="7463" y="529"/>
              </a:cxn>
              <a:cxn ang="0">
                <a:pos x="10368" y="8100"/>
              </a:cxn>
              <a:cxn ang="0">
                <a:pos x="10800" y="0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11221" y="8100"/>
                </a:lnTo>
                <a:lnTo>
                  <a:pt x="14137" y="529"/>
                </a:lnTo>
                <a:lnTo>
                  <a:pt x="12053" y="8327"/>
                </a:lnTo>
                <a:lnTo>
                  <a:pt x="17150" y="2063"/>
                </a:lnTo>
                <a:lnTo>
                  <a:pt x="12712" y="8888"/>
                </a:lnTo>
                <a:lnTo>
                  <a:pt x="19537" y="4450"/>
                </a:lnTo>
                <a:lnTo>
                  <a:pt x="13273" y="9536"/>
                </a:lnTo>
                <a:lnTo>
                  <a:pt x="21071" y="7463"/>
                </a:lnTo>
                <a:lnTo>
                  <a:pt x="13500" y="10368"/>
                </a:lnTo>
                <a:lnTo>
                  <a:pt x="21600" y="10800"/>
                </a:lnTo>
                <a:lnTo>
                  <a:pt x="13500" y="11221"/>
                </a:lnTo>
                <a:lnTo>
                  <a:pt x="21071" y="14137"/>
                </a:lnTo>
                <a:lnTo>
                  <a:pt x="13273" y="12053"/>
                </a:lnTo>
                <a:lnTo>
                  <a:pt x="19537" y="17150"/>
                </a:lnTo>
                <a:lnTo>
                  <a:pt x="12712" y="12712"/>
                </a:lnTo>
                <a:lnTo>
                  <a:pt x="17150" y="19537"/>
                </a:lnTo>
                <a:lnTo>
                  <a:pt x="12053" y="13273"/>
                </a:lnTo>
                <a:lnTo>
                  <a:pt x="14137" y="21071"/>
                </a:lnTo>
                <a:lnTo>
                  <a:pt x="11221" y="13500"/>
                </a:lnTo>
                <a:lnTo>
                  <a:pt x="10800" y="21600"/>
                </a:lnTo>
                <a:lnTo>
                  <a:pt x="10368" y="13500"/>
                </a:lnTo>
                <a:lnTo>
                  <a:pt x="7463" y="21071"/>
                </a:lnTo>
                <a:lnTo>
                  <a:pt x="9536" y="13273"/>
                </a:lnTo>
                <a:lnTo>
                  <a:pt x="4450" y="19537"/>
                </a:lnTo>
                <a:lnTo>
                  <a:pt x="8888" y="12712"/>
                </a:lnTo>
                <a:lnTo>
                  <a:pt x="2063" y="17150"/>
                </a:lnTo>
                <a:lnTo>
                  <a:pt x="8327" y="12053"/>
                </a:lnTo>
                <a:lnTo>
                  <a:pt x="529" y="14137"/>
                </a:lnTo>
                <a:lnTo>
                  <a:pt x="8100" y="11221"/>
                </a:lnTo>
                <a:lnTo>
                  <a:pt x="0" y="10800"/>
                </a:lnTo>
                <a:lnTo>
                  <a:pt x="8100" y="10368"/>
                </a:lnTo>
                <a:lnTo>
                  <a:pt x="529" y="7463"/>
                </a:lnTo>
                <a:lnTo>
                  <a:pt x="8327" y="9536"/>
                </a:lnTo>
                <a:lnTo>
                  <a:pt x="2063" y="4450"/>
                </a:lnTo>
                <a:lnTo>
                  <a:pt x="8888" y="8888"/>
                </a:lnTo>
                <a:lnTo>
                  <a:pt x="4450" y="2063"/>
                </a:lnTo>
                <a:lnTo>
                  <a:pt x="9536" y="8327"/>
                </a:lnTo>
                <a:lnTo>
                  <a:pt x="7463" y="529"/>
                </a:lnTo>
                <a:lnTo>
                  <a:pt x="10368" y="8100"/>
                </a:lnTo>
                <a:lnTo>
                  <a:pt x="10800" y="0"/>
                </a:lnTo>
              </a:path>
            </a:pathLst>
          </a:custGeom>
          <a:solidFill>
            <a:srgbClr val="FFFF00"/>
          </a:solidFill>
          <a:ln w="3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5210908" y="3902076"/>
            <a:ext cx="432289" cy="619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5172808" y="2900363"/>
            <a:ext cx="73269" cy="11049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5" name="Oval 17"/>
          <p:cNvSpPr>
            <a:spLocks noChangeArrowheads="1"/>
          </p:cNvSpPr>
          <p:nvPr/>
        </p:nvSpPr>
        <p:spPr bwMode="auto">
          <a:xfrm>
            <a:off x="5128847" y="3144839"/>
            <a:ext cx="162658" cy="219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6" name="AutoShape 18"/>
          <p:cNvSpPr>
            <a:spLocks noChangeArrowheads="1"/>
          </p:cNvSpPr>
          <p:nvPr/>
        </p:nvSpPr>
        <p:spPr bwMode="auto">
          <a:xfrm>
            <a:off x="5613889" y="3400425"/>
            <a:ext cx="68873" cy="604838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7" name="AutoShape 19"/>
          <p:cNvSpPr>
            <a:spLocks noChangeArrowheads="1"/>
          </p:cNvSpPr>
          <p:nvPr/>
        </p:nvSpPr>
        <p:spPr bwMode="auto">
          <a:xfrm>
            <a:off x="5183066" y="3003551"/>
            <a:ext cx="55685" cy="77152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5650523" y="330358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>
            <a:off x="5191858" y="2781301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5222631" y="2784476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5207977" y="3910013"/>
            <a:ext cx="433754" cy="42862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5172808" y="3230563"/>
            <a:ext cx="7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3516845" y="3567371"/>
            <a:ext cx="1588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1 m = 1650763.73 times</a:t>
            </a:r>
          </a:p>
          <a:p>
            <a:pPr algn="ctr"/>
            <a:r>
              <a:rPr lang="en-US" altLang="ja-JP" sz="1000" b="1" dirty="0" smtClean="0"/>
              <a:t>of the wavelength</a:t>
            </a:r>
            <a:endParaRPr lang="ja-JP" altLang="en-US" sz="1000" b="1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444014" y="3075504"/>
            <a:ext cx="1675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Defined by a wavelength</a:t>
            </a:r>
          </a:p>
          <a:p>
            <a:pPr algn="ctr"/>
            <a:r>
              <a:rPr lang="en-US" altLang="ja-JP" sz="1000" b="1" dirty="0" smtClean="0"/>
              <a:t>of krypton-86 radiation</a:t>
            </a:r>
            <a:endParaRPr lang="ja-JP" altLang="en-US" sz="1000" b="1" dirty="0"/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6125329" y="2170826"/>
            <a:ext cx="2628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900" b="1" dirty="0" smtClean="0"/>
              <a:t>Defined by the speed of light</a:t>
            </a:r>
          </a:p>
          <a:p>
            <a:r>
              <a:rPr lang="en-US" altLang="ja-JP" sz="900" b="1" dirty="0" smtClean="0">
                <a:solidFill>
                  <a:srgbClr val="FF0000"/>
                </a:solidFill>
              </a:rPr>
              <a:t>The meter is the length of the path travelled by light in vacuum during a time interval of 1/299 792 458 of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11"/>
          <p:cNvSpPr txBox="1">
            <a:spLocks noChangeArrowheads="1"/>
          </p:cNvSpPr>
          <p:nvPr/>
        </p:nvSpPr>
        <p:spPr bwMode="auto">
          <a:xfrm>
            <a:off x="3640138" y="501650"/>
            <a:ext cx="1418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i="1" dirty="0">
                <a:latin typeface="Tahoma" pitchFamily="34" charset="0"/>
                <a:cs typeface="Tahoma" pitchFamily="34" charset="0"/>
              </a:rPr>
              <a:t>c = </a:t>
            </a:r>
            <a:r>
              <a:rPr lang="en-US" altLang="ja-JP" sz="3200" b="1" i="1" dirty="0" err="1">
                <a:latin typeface="Symbol" pitchFamily="18" charset="2"/>
                <a:cs typeface="Tahoma" pitchFamily="34" charset="0"/>
              </a:rPr>
              <a:t>nl</a:t>
            </a:r>
            <a:endParaRPr lang="en-US" altLang="ja-JP" sz="3200" b="1" i="1" dirty="0">
              <a:latin typeface="Symbol" pitchFamily="18" charset="2"/>
              <a:cs typeface="Tahoma" pitchFamily="34" charset="0"/>
            </a:endParaRPr>
          </a:p>
        </p:txBody>
      </p:sp>
      <p:sp>
        <p:nvSpPr>
          <p:cNvPr id="3" name="Line 73"/>
          <p:cNvSpPr>
            <a:spLocks noChangeShapeType="1"/>
          </p:cNvSpPr>
          <p:nvPr/>
        </p:nvSpPr>
        <p:spPr bwMode="auto">
          <a:xfrm flipV="1">
            <a:off x="2916238" y="931863"/>
            <a:ext cx="752475" cy="5143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926841" y="1412875"/>
            <a:ext cx="2337059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ahoma" pitchFamily="34" charset="0"/>
                <a:cs typeface="Tahoma" pitchFamily="34" charset="0"/>
              </a:rPr>
              <a:t>Speed of light</a:t>
            </a:r>
            <a:endParaRPr lang="ja-JP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5645150" y="1408113"/>
            <a:ext cx="1943748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ahoma" pitchFamily="34" charset="0"/>
                <a:cs typeface="Tahoma" pitchFamily="34" charset="0"/>
              </a:rPr>
              <a:t>Wavelength</a:t>
            </a:r>
            <a:endParaRPr lang="ja-JP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78"/>
          <p:cNvSpPr txBox="1">
            <a:spLocks noChangeArrowheads="1"/>
          </p:cNvSpPr>
          <p:nvPr/>
        </p:nvSpPr>
        <p:spPr bwMode="auto">
          <a:xfrm>
            <a:off x="3468689" y="1417638"/>
            <a:ext cx="1712912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atin typeface="Tahoma" pitchFamily="34" charset="0"/>
                <a:cs typeface="Tahoma" pitchFamily="34" charset="0"/>
              </a:rPr>
              <a:t>Frequency</a:t>
            </a:r>
            <a:endParaRPr lang="ja-JP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73"/>
          <p:cNvSpPr>
            <a:spLocks noChangeShapeType="1"/>
          </p:cNvSpPr>
          <p:nvPr/>
        </p:nvSpPr>
        <p:spPr bwMode="auto">
          <a:xfrm flipH="1" flipV="1">
            <a:off x="4514850" y="973138"/>
            <a:ext cx="46038" cy="425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73"/>
          <p:cNvSpPr>
            <a:spLocks noChangeShapeType="1"/>
          </p:cNvSpPr>
          <p:nvPr/>
        </p:nvSpPr>
        <p:spPr bwMode="auto">
          <a:xfrm flipH="1" flipV="1">
            <a:off x="4808538" y="968375"/>
            <a:ext cx="1087437" cy="430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1" name="Text Box 311"/>
          <p:cNvSpPr txBox="1">
            <a:spLocks noChangeArrowheads="1"/>
          </p:cNvSpPr>
          <p:nvPr/>
        </p:nvSpPr>
        <p:spPr bwMode="auto">
          <a:xfrm>
            <a:off x="92698" y="2054225"/>
            <a:ext cx="89455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The list of recommended radiations was first published by the CIPM in 1983 (CI-1983, Recommendation 1) in the </a:t>
            </a:r>
            <a:r>
              <a:rPr lang="en-US" altLang="ja-JP" i="1" dirty="0" err="1" smtClean="0">
                <a:latin typeface="Tahoma" pitchFamily="34" charset="0"/>
                <a:cs typeface="Tahoma" pitchFamily="34" charset="0"/>
              </a:rPr>
              <a:t>mise</a:t>
            </a:r>
            <a:r>
              <a:rPr lang="en-US" altLang="ja-JP" i="1" dirty="0" smtClean="0">
                <a:latin typeface="Tahoma" pitchFamily="34" charset="0"/>
                <a:cs typeface="Tahoma" pitchFamily="34" charset="0"/>
              </a:rPr>
              <a:t> en </a:t>
            </a:r>
            <a:r>
              <a:rPr lang="en-US" altLang="ja-JP" i="1" dirty="0" err="1" smtClean="0">
                <a:latin typeface="Tahoma" pitchFamily="34" charset="0"/>
                <a:cs typeface="Tahoma" pitchFamily="34" charset="0"/>
              </a:rPr>
              <a:t>pratique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 of the definition of the </a:t>
            </a:r>
            <a:r>
              <a:rPr lang="en-US" altLang="ja-JP" dirty="0" err="1" smtClean="0">
                <a:latin typeface="Tahoma" pitchFamily="34" charset="0"/>
                <a:cs typeface="Tahoma" pitchFamily="34" charset="0"/>
              </a:rPr>
              <a:t>metre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. This specified that the </a:t>
            </a:r>
            <a:r>
              <a:rPr lang="en-US" altLang="ja-JP" dirty="0" err="1" smtClean="0">
                <a:latin typeface="Tahoma" pitchFamily="34" charset="0"/>
                <a:cs typeface="Tahoma" pitchFamily="34" charset="0"/>
              </a:rPr>
              <a:t>metre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 should be realized by one of the following methods: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by means of the length l of the path travelled in vacuum by a plane electromagnetic wave in a time t; this length is obtained from the measured time t, using the relation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l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= c · t 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and the value of the speed of light in vacuum c = 299 792 458 m s</a:t>
            </a:r>
            <a:r>
              <a:rPr lang="en-US" altLang="ja-JP" sz="1600" b="1" baseline="30000" dirty="0" smtClean="0">
                <a:latin typeface="Tahoma" pitchFamily="34" charset="0"/>
                <a:cs typeface="Tahoma" pitchFamily="34" charset="0"/>
              </a:rPr>
              <a:t>–1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6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by means of the wavelength in vacuum  of a plane electromagnetic wave of frequency f; this wavelength is obtained from the measured frequency f using the relation 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l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= c/f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 and the value of the speed of light in vacuum c = 299 792 458 m s</a:t>
            </a:r>
            <a:r>
              <a:rPr lang="en-US" altLang="ja-JP" sz="1600" b="1" baseline="30000" dirty="0" smtClean="0">
                <a:latin typeface="Tahoma" pitchFamily="34" charset="0"/>
                <a:cs typeface="Tahoma" pitchFamily="34" charset="0"/>
              </a:rPr>
              <a:t>–1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6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by means of one of the radiations from the 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list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 given here, whose stated wavelength in vacuum or whose stated frequency can be used with the uncertainty shown, provided that the given specifications and accepted good practice are followed.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73" y="1875118"/>
            <a:ext cx="28432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473543" y="43525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Optical frequency measurement (before frequency comb)</a:t>
            </a:r>
            <a:endParaRPr lang="en-US" altLang="ja-JP" sz="4400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244" name="Text Box 311"/>
          <p:cNvSpPr txBox="1">
            <a:spLocks noChangeArrowheads="1"/>
          </p:cNvSpPr>
          <p:nvPr/>
        </p:nvSpPr>
        <p:spPr bwMode="auto">
          <a:xfrm>
            <a:off x="3735294" y="2372752"/>
            <a:ext cx="5277224" cy="1323439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Tahoma" pitchFamily="34" charset="0"/>
                <a:cs typeface="Tahoma" pitchFamily="34" charset="0"/>
              </a:rPr>
              <a:t>・　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Overfull equipments, Several scientists, and several years project are required.</a:t>
            </a:r>
            <a:endParaRPr lang="en-US" altLang="ja-JP" sz="1600" b="1" dirty="0">
              <a:latin typeface="Tahoma" pitchFamily="34" charset="0"/>
              <a:cs typeface="Tahoma" pitchFamily="34" charset="0"/>
            </a:endParaRPr>
          </a:p>
          <a:p>
            <a:r>
              <a:rPr lang="ja-JP" altLang="en-US" sz="1600" b="1" dirty="0">
                <a:latin typeface="Tahoma" pitchFamily="34" charset="0"/>
                <a:cs typeface="Tahoma" pitchFamily="34" charset="0"/>
              </a:rPr>
              <a:t>・　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Specialized for one wavelength (can not be used for other wavelengths)</a:t>
            </a:r>
            <a:endParaRPr lang="en-US" altLang="ja-JP" sz="1600" b="1" dirty="0">
              <a:latin typeface="Tahoma" pitchFamily="34" charset="0"/>
              <a:cs typeface="Tahoma" pitchFamily="34" charset="0"/>
            </a:endParaRPr>
          </a:p>
          <a:p>
            <a:r>
              <a:rPr lang="ja-JP" altLang="en-US" sz="1600" b="1" dirty="0">
                <a:latin typeface="Tahoma" pitchFamily="34" charset="0"/>
                <a:cs typeface="Tahoma" pitchFamily="34" charset="0"/>
              </a:rPr>
              <a:t>・　</a:t>
            </a:r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Very limited measure time</a:t>
            </a:r>
            <a:endParaRPr lang="en-US" altLang="ja-JP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5" name="Text Box 311"/>
          <p:cNvSpPr txBox="1">
            <a:spLocks noChangeArrowheads="1"/>
          </p:cNvSpPr>
          <p:nvPr/>
        </p:nvSpPr>
        <p:spPr bwMode="auto">
          <a:xfrm>
            <a:off x="92822" y="5910076"/>
            <a:ext cx="5702860" cy="5847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Tahoma" pitchFamily="34" charset="0"/>
                <a:cs typeface="Tahoma" pitchFamily="34" charset="0"/>
              </a:rPr>
              <a:t>The frequency chain developed by NRLM for 3.39 mm methane-stabilized laser (AIST, NMIJ at present</a:t>
            </a:r>
            <a:endParaRPr lang="en-US" altLang="ja-JP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85430" y="5080353"/>
            <a:ext cx="4886076" cy="830997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Tahoma" pitchFamily="34" charset="0"/>
                <a:cs typeface="Tahoma" pitchFamily="34" charset="0"/>
              </a:rPr>
              <a:t>Reference: Y. Miki, A. Onae, T. Kurosawa, Y. Akimoto, and E. Sakuma, </a:t>
            </a:r>
            <a:r>
              <a:rPr lang="en-US" altLang="ja-JP" sz="1200" i="1" dirty="0">
                <a:latin typeface="Tahoma" pitchFamily="34" charset="0"/>
                <a:cs typeface="Tahoma" pitchFamily="34" charset="0"/>
              </a:rPr>
              <a:t>Japanese Journal of Applied Physics Part 1-Regular Papers Short Notes &amp; Review Papers, vol. 33, pp. 1655-1658, Mar 1994.</a:t>
            </a:r>
          </a:p>
          <a:p>
            <a:pPr>
              <a:defRPr/>
            </a:pPr>
            <a:endParaRPr lang="en-US" altLang="ja-JP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766203" y="2680507"/>
          <a:ext cx="7469188" cy="2305052"/>
        </p:xfrm>
        <a:graphic>
          <a:graphicData uri="http://schemas.openxmlformats.org/drawingml/2006/table">
            <a:tbl>
              <a:tblPr/>
              <a:tblGrid>
                <a:gridCol w="273050"/>
                <a:gridCol w="720725"/>
                <a:gridCol w="1414463"/>
                <a:gridCol w="1406525"/>
                <a:gridCol w="663575"/>
                <a:gridCol w="1169987"/>
                <a:gridCol w="1090613"/>
                <a:gridCol w="673100"/>
                <a:gridCol w="57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No.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Kind of laser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Absorbing atom/molecule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遷移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Component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Frequency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Wavelength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in vacuum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Uncertainty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0" lang="el-G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σ)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Nd:YAG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I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R(56) 32-0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a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563 260 223 513 kHz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532 245 036.104 fm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8.9 x 10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−12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He-Ne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I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R(127) 11-5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a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or 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473 612 353 604 kHz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632 991 212.58 fm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2.1 x 10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−11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Rb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5S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1/2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 (F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g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=3) -5D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5/2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 (F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e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=5)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385 285 142 375 kHz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778 105 421.23 fm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1.3 x 10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-11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H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P(16) (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n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n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194 369 569.4 MHz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1 542 383 712 fm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5.2 x 10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-10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73"/>
          <p:cNvSpPr>
            <a:spLocks noChangeArrowheads="1"/>
          </p:cNvSpPr>
          <p:nvPr/>
        </p:nvSpPr>
        <p:spPr bwMode="auto">
          <a:xfrm>
            <a:off x="784654" y="3438181"/>
            <a:ext cx="8229600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6023919" y="3461994"/>
            <a:ext cx="3027336" cy="523875"/>
            <a:chOff x="3606" y="3037"/>
            <a:chExt cx="1730" cy="330"/>
          </a:xfrm>
        </p:grpSpPr>
        <p:sp>
          <p:nvSpPr>
            <p:cNvPr id="5" name="Text Box 74"/>
            <p:cNvSpPr txBox="1">
              <a:spLocks noChangeArrowheads="1"/>
            </p:cNvSpPr>
            <p:nvPr/>
          </p:nvSpPr>
          <p:spPr bwMode="auto">
            <a:xfrm>
              <a:off x="3841" y="3037"/>
              <a:ext cx="1495" cy="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latin typeface="Tahoma" pitchFamily="34" charset="0"/>
                  <a:cs typeface="Tahoma" pitchFamily="34" charset="0"/>
                </a:rPr>
                <a:t>The most popular wavelength</a:t>
              </a:r>
            </a:p>
            <a:p>
              <a:r>
                <a:rPr lang="en-US" altLang="ja-JP" sz="1400" dirty="0" smtClean="0">
                  <a:latin typeface="Tahoma" pitchFamily="34" charset="0"/>
                  <a:cs typeface="Tahoma" pitchFamily="34" charset="0"/>
                </a:rPr>
                <a:t>standard in the world!</a:t>
              </a:r>
              <a:endParaRPr lang="ja-JP" altLang="en-US" sz="14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AutoShape 76"/>
            <p:cNvSpPr>
              <a:spLocks noChangeArrowheads="1"/>
            </p:cNvSpPr>
            <p:nvPr/>
          </p:nvSpPr>
          <p:spPr bwMode="auto">
            <a:xfrm>
              <a:off x="3606" y="3158"/>
              <a:ext cx="250" cy="136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" name="Text Box 311"/>
          <p:cNvSpPr txBox="1">
            <a:spLocks noChangeArrowheads="1"/>
          </p:cNvSpPr>
          <p:nvPr/>
        </p:nvSpPr>
        <p:spPr bwMode="auto">
          <a:xfrm>
            <a:off x="991115" y="5246816"/>
            <a:ext cx="7176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ahoma" pitchFamily="34" charset="0"/>
                <a:cs typeface="Tahoma" pitchFamily="34" charset="0"/>
              </a:rPr>
              <a:t>The list of the recommended radiations (extraction)</a:t>
            </a:r>
            <a:endParaRPr lang="ja-JP" alt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84745" y="25279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Optical frequency comb</a:t>
            </a:r>
            <a:endParaRPr lang="en-US" altLang="ja-JP" sz="4400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ist-1e">
  <a:themeElements>
    <a:clrScheme name="aist-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st-1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st-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NMIJ</Template>
  <TotalTime>15639</TotalTime>
  <Words>2298</Words>
  <Application>Microsoft Office PowerPoint</Application>
  <PresentationFormat>画面に合わせる (4:3)</PresentationFormat>
  <Paragraphs>522</Paragraphs>
  <Slides>43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デザインの設定</vt:lpstr>
      <vt:lpstr>1_デザインの設定</vt:lpstr>
      <vt:lpstr>aist-1e</vt:lpstr>
      <vt:lpstr>ｸﾞﾗﾌ</vt:lpstr>
      <vt:lpstr>数式</vt:lpstr>
      <vt:lpstr>Drawing</vt:lpstr>
      <vt:lpstr>Optical frequency combs for astronomical observations</vt:lpstr>
      <vt:lpstr>Outline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Octave-spanning comb</vt:lpstr>
      <vt:lpstr>スライド 17</vt:lpstr>
      <vt:lpstr>Carrier envelope offset beat</vt:lpstr>
      <vt:lpstr>スライド 19</vt:lpstr>
      <vt:lpstr>スライド 20</vt:lpstr>
      <vt:lpstr>Optical frequency measurement            by a optical frequency comb</vt:lpstr>
      <vt:lpstr>スライド 22</vt:lpstr>
      <vt:lpstr>Beat note between a CW laser and a comb</vt:lpstr>
      <vt:lpstr>スライド 24</vt:lpstr>
      <vt:lpstr>Two types of comb Ti:sapphire based comb and Fiber-based comb</vt:lpstr>
      <vt:lpstr>Which comb do you prefer?</vt:lpstr>
      <vt:lpstr>History of fiber based comb</vt:lpstr>
      <vt:lpstr>スライド 28</vt:lpstr>
      <vt:lpstr>HNLF and octave-spanning comb</vt:lpstr>
      <vt:lpstr>Long-term frequency measurement of iodine stabilized Nd:YAG laser</vt:lpstr>
      <vt:lpstr>Long-term frequency measurement of iodine stabilized Nd:YAG laser</vt:lpstr>
      <vt:lpstr>スライド 32</vt:lpstr>
      <vt:lpstr>スライド 33</vt:lpstr>
      <vt:lpstr>We fabricate combs by ourselves</vt:lpstr>
      <vt:lpstr>スライド 35</vt:lpstr>
      <vt:lpstr>スライド 36</vt:lpstr>
      <vt:lpstr>スライド 37</vt:lpstr>
      <vt:lpstr>スライド 38</vt:lpstr>
      <vt:lpstr>スライド 39</vt:lpstr>
      <vt:lpstr>Mode number determination using two combs</vt:lpstr>
      <vt:lpstr>Mode number determination using two combs</vt:lpstr>
      <vt:lpstr>スライド 42</vt:lpstr>
      <vt:lpstr>スライド 43</vt:lpstr>
    </vt:vector>
  </TitlesOfParts>
  <Company>AIST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inaba</dc:creator>
  <cp:lastModifiedBy>inaba</cp:lastModifiedBy>
  <cp:revision>1149</cp:revision>
  <dcterms:created xsi:type="dcterms:W3CDTF">2005-09-01T02:07:38Z</dcterms:created>
  <dcterms:modified xsi:type="dcterms:W3CDTF">2009-10-08T05:09:28Z</dcterms:modified>
</cp:coreProperties>
</file>