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9" r:id="rId3"/>
    <p:sldId id="354" r:id="rId4"/>
    <p:sldId id="368" r:id="rId5"/>
    <p:sldId id="385" r:id="rId6"/>
    <p:sldId id="342" r:id="rId7"/>
    <p:sldId id="366" r:id="rId8"/>
    <p:sldId id="410" r:id="rId9"/>
    <p:sldId id="406" r:id="rId10"/>
    <p:sldId id="386" r:id="rId11"/>
    <p:sldId id="421" r:id="rId12"/>
    <p:sldId id="378" r:id="rId13"/>
    <p:sldId id="379" r:id="rId14"/>
    <p:sldId id="380" r:id="rId15"/>
    <p:sldId id="414" r:id="rId16"/>
    <p:sldId id="415" r:id="rId17"/>
    <p:sldId id="416" r:id="rId18"/>
    <p:sldId id="417" r:id="rId19"/>
    <p:sldId id="418" r:id="rId20"/>
    <p:sldId id="424" r:id="rId21"/>
    <p:sldId id="425" r:id="rId22"/>
    <p:sldId id="426" r:id="rId23"/>
    <p:sldId id="427" r:id="rId24"/>
    <p:sldId id="428" r:id="rId25"/>
    <p:sldId id="429" r:id="rId26"/>
    <p:sldId id="430" r:id="rId27"/>
    <p:sldId id="422" r:id="rId28"/>
    <p:sldId id="349" r:id="rId29"/>
    <p:sldId id="440" r:id="rId30"/>
    <p:sldId id="432" r:id="rId31"/>
    <p:sldId id="433" r:id="rId32"/>
    <p:sldId id="434" r:id="rId33"/>
    <p:sldId id="435" r:id="rId34"/>
    <p:sldId id="436" r:id="rId35"/>
    <p:sldId id="437" r:id="rId36"/>
    <p:sldId id="438" r:id="rId37"/>
    <p:sldId id="439" r:id="rId38"/>
    <p:sldId id="407" r:id="rId39"/>
    <p:sldId id="408" r:id="rId40"/>
    <p:sldId id="409" r:id="rId41"/>
    <p:sldId id="441" r:id="rId42"/>
    <p:sldId id="445" r:id="rId43"/>
    <p:sldId id="442" r:id="rId44"/>
    <p:sldId id="401" r:id="rId45"/>
    <p:sldId id="444" r:id="rId46"/>
    <p:sldId id="398" r:id="rId47"/>
    <p:sldId id="399" r:id="rId48"/>
    <p:sldId id="443" r:id="rId49"/>
    <p:sldId id="353" r:id="rId50"/>
    <p:sldId id="402" r:id="rId51"/>
  </p:sldIdLst>
  <p:sldSz cx="9144000" cy="6858000" type="screen4x3"/>
  <p:notesSz cx="6858000" cy="9144000"/>
  <p:custDataLst>
    <p:tags r:id="rId53"/>
  </p:custData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14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14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14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14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00FF"/>
    <a:srgbClr val="C0C0C0"/>
    <a:srgbClr val="CC0000"/>
    <a:srgbClr val="FF0000"/>
    <a:srgbClr val="FF9999"/>
    <a:srgbClr val="F2EBFF"/>
    <a:srgbClr val="EBE1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D02C462-3013-49D4-9BEB-4AB5F7045C26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E94EA1-41D3-48AA-BAF5-FC714BA8226C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95670D-7EE1-4271-93DE-878861216DB4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054007-F35C-48F6-A31B-EDAC97CFC451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4FD46F-5659-4970-83B0-529FAE36B0FE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5E478A-467F-4F6F-BC85-5AC551F16585}" type="slidenum">
              <a:rPr lang="en-US" altLang="ja-JP" smtClean="0">
                <a:ea typeface="ＭＳ Ｐゴシック" charset="-128"/>
              </a:rPr>
              <a:pPr/>
              <a:t>19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C401EE-09D6-4DD8-B6B4-F28081A24799}" type="slidenum">
              <a:rPr lang="en-US" altLang="ja-JP"/>
              <a:pPr/>
              <a:t>28</a:t>
            </a:fld>
            <a:endParaRPr lang="en-US" altLang="ja-JP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8B05F5-0E69-4E24-872A-464B327A368A}" type="slidenum">
              <a:rPr lang="en-US" altLang="ja-JP"/>
              <a:pPr/>
              <a:t>31</a:t>
            </a:fld>
            <a:endParaRPr lang="en-US" altLang="ja-JP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FE1C19-CD64-4747-8350-74C8F0C3C78B}" type="slidenum">
              <a:rPr lang="en-US" altLang="ja-JP"/>
              <a:pPr/>
              <a:t>32</a:t>
            </a:fld>
            <a:endParaRPr lang="en-US" altLang="ja-JP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0E01D9-CF36-4B2D-AA59-EBE5C9D667CC}" type="slidenum">
              <a:rPr lang="en-US" altLang="ja-JP"/>
              <a:pPr/>
              <a:t>33</a:t>
            </a:fld>
            <a:endParaRPr lang="en-US" altLang="ja-JP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7CC89E-B950-427A-A7B8-7117F081247E}" type="slidenum">
              <a:rPr lang="en-US" altLang="ja-JP"/>
              <a:pPr/>
              <a:t>34</a:t>
            </a:fld>
            <a:endParaRPr lang="en-US" altLang="ja-JP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8B6BFB-88BE-49A1-86F3-BF959597ADBD}" type="slidenum">
              <a:rPr lang="en-US" altLang="ja-JP"/>
              <a:pPr/>
              <a:t>35</a:t>
            </a:fld>
            <a:endParaRPr lang="en-US" altLang="ja-JP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1D67A6-8A5F-4DC6-9AA8-375C17B72837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29E008-17E1-4AC5-BD10-E618410CFC27}" type="slidenum">
              <a:rPr lang="en-US" altLang="ja-JP"/>
              <a:pPr/>
              <a:t>36</a:t>
            </a:fld>
            <a:endParaRPr lang="en-US" altLang="ja-JP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A92AEA-D7DF-477A-B329-17B0FB0A2097}" type="slidenum">
              <a:rPr lang="en-US" altLang="ja-JP"/>
              <a:pPr/>
              <a:t>38</a:t>
            </a:fld>
            <a:endParaRPr lang="en-US" altLang="ja-JP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3758CE-1B20-4DB8-B193-9C03B7292059}" type="slidenum">
              <a:rPr lang="en-US" altLang="ja-JP"/>
              <a:pPr/>
              <a:t>39</a:t>
            </a:fld>
            <a:endParaRPr lang="en-US" altLang="ja-JP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06C11F-162A-4409-BC3A-7120FAEAA0FD}" type="slidenum">
              <a:rPr lang="en-US" altLang="ja-JP"/>
              <a:pPr/>
              <a:t>40</a:t>
            </a:fld>
            <a:endParaRPr lang="en-US" altLang="ja-JP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3758CE-1B20-4DB8-B193-9C03B7292059}" type="slidenum">
              <a:rPr lang="en-US" altLang="ja-JP"/>
              <a:pPr/>
              <a:t>43</a:t>
            </a:fld>
            <a:endParaRPr lang="en-US" altLang="ja-JP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6A5E5D-D8AA-4DBE-A98E-9C1E574DD5E4}" type="slidenum">
              <a:rPr lang="en-US" altLang="ja-JP"/>
              <a:pPr/>
              <a:t>44</a:t>
            </a:fld>
            <a:endParaRPr lang="en-US" altLang="ja-JP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CED7F7-31E1-44EB-B917-A17A39C10125}" type="slidenum">
              <a:rPr lang="en-US" altLang="ja-JP"/>
              <a:pPr/>
              <a:t>46</a:t>
            </a:fld>
            <a:endParaRPr lang="en-US" altLang="ja-JP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068CC1-A4B7-4735-A3AE-8C921E7B8B70}" type="slidenum">
              <a:rPr lang="en-US" altLang="ja-JP"/>
              <a:pPr/>
              <a:t>47</a:t>
            </a:fld>
            <a:endParaRPr lang="en-US" altLang="ja-JP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284D1F-8378-4CFE-92FE-C6A8DB88A7E2}" type="slidenum">
              <a:rPr lang="en-US" altLang="ja-JP"/>
              <a:pPr/>
              <a:t>49</a:t>
            </a:fld>
            <a:endParaRPr lang="en-US" altLang="ja-JP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97509F-8F05-4E22-807D-122538C751B2}" type="slidenum">
              <a:rPr lang="en-US" altLang="ja-JP"/>
              <a:pPr/>
              <a:t>50</a:t>
            </a:fld>
            <a:endParaRPr lang="en-US" altLang="ja-JP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CAAF7F-2162-46A7-8B81-8E76925748A7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E10D22-AA76-415B-AFCC-5FB2FF21F9C1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A64F0D-D91E-4311-AD3F-8BA502C5B7BC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9AE2BA-27C2-4BAA-9F27-DDCB880D7B16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7448F7-6611-48E2-8F03-0CD05E35E2DF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87BC93-BE06-4820-A1BA-A8A7838C8403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392108-9267-499D-8AB1-339BCCA001F8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B9672-A98F-4457-9201-36E224A629EA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7365C-656E-4759-894B-C145A0CDB5A0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4E01D-0856-4874-BBB0-93EB65A52187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B9F28-2683-4518-B082-850CB1EDAA17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336FA-3940-4C1C-B705-EC8D1AEA9185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B9454-F058-423E-9A42-09B1800AFB7C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CF8E8-2509-4CDF-9C1C-7C3A217F4B73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611CD-7CD6-4379-BCEF-6C1C0979C257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EAB57-F3C2-4D38-82B6-33ECEE32BC6A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C2F76-01B3-4265-B0C7-11D372BEFEAF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A6FA1-AD34-4606-B837-B701502B6EB4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mtClean="0"/>
            </a:lvl1pPr>
          </a:lstStyle>
          <a:p>
            <a:pPr>
              <a:defRPr/>
            </a:pPr>
            <a:fld id="{52931FBF-3840-466A-8B2C-751D109B84C2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accent2"/>
          </a:solidFill>
          <a:latin typeface="Comic Sans MS" pitchFamily="66" charset="0"/>
          <a:ea typeface="Osaka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accent2"/>
          </a:solidFill>
          <a:latin typeface="Comic Sans MS" pitchFamily="66" charset="0"/>
          <a:ea typeface="Osaka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accent2"/>
          </a:solidFill>
          <a:latin typeface="Comic Sans MS" pitchFamily="66" charset="0"/>
          <a:ea typeface="Osaka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accent2"/>
          </a:solidFill>
          <a:latin typeface="Comic Sans MS" pitchFamily="66" charset="0"/>
          <a:ea typeface="Osaka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accent2"/>
          </a:solidFill>
          <a:latin typeface="Comic Sans MS" pitchFamily="66" charset="0"/>
          <a:ea typeface="Osaka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accent2"/>
          </a:solidFill>
          <a:latin typeface="Comic Sans MS" pitchFamily="66" charset="0"/>
          <a:ea typeface="Osaka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accent2"/>
          </a:solidFill>
          <a:latin typeface="Comic Sans MS" pitchFamily="66" charset="0"/>
          <a:ea typeface="Osaka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accent2"/>
          </a:solidFill>
          <a:latin typeface="Comic Sans MS" pitchFamily="66" charset="0"/>
          <a:ea typeface="Osaka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u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13" Type="http://schemas.openxmlformats.org/officeDocument/2006/relationships/image" Target="../media/image20.png"/><Relationship Id="rId3" Type="http://schemas.openxmlformats.org/officeDocument/2006/relationships/tags" Target="../tags/tag12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9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18.png"/><Relationship Id="rId5" Type="http://schemas.openxmlformats.org/officeDocument/2006/relationships/tags" Target="../tags/tag14.xml"/><Relationship Id="rId10" Type="http://schemas.openxmlformats.org/officeDocument/2006/relationships/image" Target="../media/image17.png"/><Relationship Id="rId4" Type="http://schemas.openxmlformats.org/officeDocument/2006/relationships/tags" Target="../tags/tag13.xml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18.xml"/><Relationship Id="rId7" Type="http://schemas.openxmlformats.org/officeDocument/2006/relationships/image" Target="../media/image38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7.png"/><Relationship Id="rId4" Type="http://schemas.openxmlformats.org/officeDocument/2006/relationships/tags" Target="../tags/tag19.xml"/><Relationship Id="rId9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wmf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tags" Target="../tags/tag22.xml"/><Relationship Id="rId7" Type="http://schemas.openxmlformats.org/officeDocument/2006/relationships/image" Target="../media/image50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3.xml"/><Relationship Id="rId9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4.xml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8.png"/><Relationship Id="rId4" Type="http://schemas.openxmlformats.org/officeDocument/2006/relationships/tags" Target="../tags/tag5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8.xml"/><Relationship Id="rId7" Type="http://schemas.openxmlformats.org/officeDocument/2006/relationships/image" Target="../media/image8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2.png"/><Relationship Id="rId4" Type="http://schemas.openxmlformats.org/officeDocument/2006/relationships/tags" Target="../tags/tag9.xm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24574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40000"/>
              </a:spcBef>
            </a:pPr>
            <a:r>
              <a:rPr lang="en-US" altLang="ja-JP" sz="4000" dirty="0" smtClean="0"/>
              <a:t>Planet Characterization</a:t>
            </a:r>
            <a:br>
              <a:rPr lang="en-US" altLang="ja-JP" sz="4000" dirty="0" smtClean="0"/>
            </a:br>
            <a:r>
              <a:rPr lang="en-US" altLang="ja-JP" sz="4000" dirty="0" smtClean="0"/>
              <a:t>by Transit Observations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267200"/>
            <a:ext cx="6705600" cy="12192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30000"/>
              </a:spcBef>
            </a:pPr>
            <a:r>
              <a:rPr lang="en-US" altLang="ja-JP" smtClean="0"/>
              <a:t>Norio Narita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</a:pPr>
            <a:r>
              <a:rPr lang="en-US" altLang="ja-JP" sz="2400" smtClean="0"/>
              <a:t>National Astronomical Observatory of Japan</a:t>
            </a:r>
            <a:endParaRPr lang="en-US" altLang="ja-JP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 smtClean="0"/>
              <a:t>What can we additionally learn?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447800"/>
            <a:ext cx="5867400" cy="3886200"/>
          </a:xfrm>
        </p:spPr>
        <p:txBody>
          <a:bodyPr/>
          <a:lstStyle/>
          <a:p>
            <a:pPr eaLnBrk="1" hangingPunct="1">
              <a:lnSpc>
                <a:spcPct val="135000"/>
              </a:lnSpc>
            </a:pPr>
            <a:r>
              <a:rPr lang="en-US" altLang="ja-JP" dirty="0" smtClean="0">
                <a:solidFill>
                  <a:srgbClr val="FF0000"/>
                </a:solidFill>
              </a:rPr>
              <a:t>Further Spectroscopy</a:t>
            </a:r>
          </a:p>
          <a:p>
            <a:pPr lvl="1" eaLnBrk="1" hangingPunct="1">
              <a:lnSpc>
                <a:spcPct val="135000"/>
              </a:lnSpc>
            </a:pPr>
            <a:r>
              <a:rPr lang="en-US" altLang="ja-JP" dirty="0" smtClean="0"/>
              <a:t>The </a:t>
            </a:r>
            <a:r>
              <a:rPr lang="en-US" altLang="ja-JP" dirty="0" err="1" smtClean="0"/>
              <a:t>Rossiter</a:t>
            </a:r>
            <a:r>
              <a:rPr lang="en-US" altLang="ja-JP" dirty="0" smtClean="0"/>
              <a:t>-McLaughlin Effect</a:t>
            </a:r>
          </a:p>
          <a:p>
            <a:pPr lvl="1" eaLnBrk="1" hangingPunct="1">
              <a:lnSpc>
                <a:spcPct val="135000"/>
              </a:lnSpc>
            </a:pPr>
            <a:r>
              <a:rPr lang="en-US" altLang="ja-JP" dirty="0" smtClean="0"/>
              <a:t>Transmission Spectroscopy</a:t>
            </a:r>
          </a:p>
          <a:p>
            <a:pPr lvl="1" eaLnBrk="1" hangingPunct="1">
              <a:lnSpc>
                <a:spcPct val="135000"/>
              </a:lnSpc>
            </a:pPr>
            <a:endParaRPr lang="en-US" altLang="ja-JP" dirty="0" smtClean="0"/>
          </a:p>
          <a:p>
            <a:pPr eaLnBrk="1" hangingPunct="1">
              <a:lnSpc>
                <a:spcPct val="135000"/>
              </a:lnSpc>
            </a:pPr>
            <a:r>
              <a:rPr lang="en-US" altLang="ja-JP" dirty="0" smtClean="0">
                <a:solidFill>
                  <a:srgbClr val="FF0000"/>
                </a:solidFill>
              </a:rPr>
              <a:t>Further Photometry</a:t>
            </a:r>
            <a:endParaRPr lang="en-US" altLang="ja-JP" dirty="0" smtClean="0"/>
          </a:p>
          <a:p>
            <a:pPr lvl="1" eaLnBrk="1" hangingPunct="1">
              <a:lnSpc>
                <a:spcPct val="135000"/>
              </a:lnSpc>
            </a:pPr>
            <a:r>
              <a:rPr lang="en-US" altLang="ja-JP" dirty="0" smtClean="0"/>
              <a:t>Transit Timing Variations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kumimoji="1" lang="en-US" altLang="ja-JP" sz="3600" dirty="0" smtClean="0"/>
              <a:t>The </a:t>
            </a:r>
            <a:r>
              <a:rPr kumimoji="1" lang="en-US" altLang="ja-JP" sz="3600" dirty="0" err="1" smtClean="0"/>
              <a:t>Rossiter</a:t>
            </a:r>
            <a:r>
              <a:rPr kumimoji="1" lang="en-US" altLang="ja-JP" sz="3600" dirty="0" smtClean="0"/>
              <a:t>-McLaughlin effect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 smtClean="0"/>
              <a:t>The Rossiter-McLaughlin effect</a:t>
            </a:r>
          </a:p>
        </p:txBody>
      </p:sp>
      <p:sp>
        <p:nvSpPr>
          <p:cNvPr id="23555" name="Line 4"/>
          <p:cNvSpPr>
            <a:spLocks noChangeAspect="1" noChangeShapeType="1"/>
          </p:cNvSpPr>
          <p:nvPr/>
        </p:nvSpPr>
        <p:spPr bwMode="auto">
          <a:xfrm flipV="1">
            <a:off x="2879725" y="2230438"/>
            <a:ext cx="0" cy="2101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3556" name="Oval 5"/>
          <p:cNvSpPr>
            <a:spLocks noChangeAspect="1" noChangeArrowheads="1"/>
          </p:cNvSpPr>
          <p:nvPr/>
        </p:nvSpPr>
        <p:spPr bwMode="auto">
          <a:xfrm>
            <a:off x="2379663" y="2905125"/>
            <a:ext cx="990600" cy="9874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557" name="Oval 6"/>
          <p:cNvSpPr>
            <a:spLocks noChangeAspect="1" noChangeArrowheads="1"/>
          </p:cNvSpPr>
          <p:nvPr/>
        </p:nvSpPr>
        <p:spPr bwMode="auto">
          <a:xfrm rot="480000">
            <a:off x="2484438" y="3417888"/>
            <a:ext cx="219075" cy="21907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558" name="Freeform 7"/>
          <p:cNvSpPr>
            <a:spLocks noChangeAspect="1"/>
          </p:cNvSpPr>
          <p:nvPr/>
        </p:nvSpPr>
        <p:spPr bwMode="auto">
          <a:xfrm>
            <a:off x="2649538" y="2595563"/>
            <a:ext cx="487362" cy="182562"/>
          </a:xfrm>
          <a:custGeom>
            <a:avLst/>
            <a:gdLst>
              <a:gd name="T0" fmla="*/ 248 w 448"/>
              <a:gd name="T1" fmla="*/ 8 h 400"/>
              <a:gd name="T2" fmla="*/ 152 w 448"/>
              <a:gd name="T3" fmla="*/ 8 h 400"/>
              <a:gd name="T4" fmla="*/ 56 w 448"/>
              <a:gd name="T5" fmla="*/ 56 h 400"/>
              <a:gd name="T6" fmla="*/ 8 w 448"/>
              <a:gd name="T7" fmla="*/ 152 h 400"/>
              <a:gd name="T8" fmla="*/ 8 w 448"/>
              <a:gd name="T9" fmla="*/ 248 h 400"/>
              <a:gd name="T10" fmla="*/ 56 w 448"/>
              <a:gd name="T11" fmla="*/ 344 h 400"/>
              <a:gd name="T12" fmla="*/ 152 w 448"/>
              <a:gd name="T13" fmla="*/ 392 h 400"/>
              <a:gd name="T14" fmla="*/ 296 w 448"/>
              <a:gd name="T15" fmla="*/ 392 h 400"/>
              <a:gd name="T16" fmla="*/ 392 w 448"/>
              <a:gd name="T17" fmla="*/ 344 h 400"/>
              <a:gd name="T18" fmla="*/ 440 w 448"/>
              <a:gd name="T19" fmla="*/ 248 h 400"/>
              <a:gd name="T20" fmla="*/ 440 w 448"/>
              <a:gd name="T21" fmla="*/ 104 h 400"/>
              <a:gd name="T22" fmla="*/ 392 w 448"/>
              <a:gd name="T23" fmla="*/ 56 h 400"/>
              <a:gd name="T24" fmla="*/ 344 w 448"/>
              <a:gd name="T25" fmla="*/ 8 h 4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48"/>
              <a:gd name="T40" fmla="*/ 0 h 400"/>
              <a:gd name="T41" fmla="*/ 448 w 448"/>
              <a:gd name="T42" fmla="*/ 400 h 4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48" h="400">
                <a:moveTo>
                  <a:pt x="248" y="8"/>
                </a:moveTo>
                <a:cubicBezTo>
                  <a:pt x="216" y="4"/>
                  <a:pt x="184" y="0"/>
                  <a:pt x="152" y="8"/>
                </a:cubicBezTo>
                <a:cubicBezTo>
                  <a:pt x="120" y="16"/>
                  <a:pt x="80" y="32"/>
                  <a:pt x="56" y="56"/>
                </a:cubicBezTo>
                <a:cubicBezTo>
                  <a:pt x="32" y="80"/>
                  <a:pt x="16" y="120"/>
                  <a:pt x="8" y="152"/>
                </a:cubicBezTo>
                <a:cubicBezTo>
                  <a:pt x="0" y="184"/>
                  <a:pt x="0" y="216"/>
                  <a:pt x="8" y="248"/>
                </a:cubicBezTo>
                <a:cubicBezTo>
                  <a:pt x="16" y="280"/>
                  <a:pt x="32" y="320"/>
                  <a:pt x="56" y="344"/>
                </a:cubicBezTo>
                <a:cubicBezTo>
                  <a:pt x="80" y="368"/>
                  <a:pt x="112" y="384"/>
                  <a:pt x="152" y="392"/>
                </a:cubicBezTo>
                <a:cubicBezTo>
                  <a:pt x="192" y="400"/>
                  <a:pt x="256" y="400"/>
                  <a:pt x="296" y="392"/>
                </a:cubicBezTo>
                <a:cubicBezTo>
                  <a:pt x="336" y="384"/>
                  <a:pt x="368" y="368"/>
                  <a:pt x="392" y="344"/>
                </a:cubicBezTo>
                <a:cubicBezTo>
                  <a:pt x="416" y="320"/>
                  <a:pt x="432" y="288"/>
                  <a:pt x="440" y="248"/>
                </a:cubicBezTo>
                <a:cubicBezTo>
                  <a:pt x="448" y="208"/>
                  <a:pt x="448" y="136"/>
                  <a:pt x="440" y="104"/>
                </a:cubicBezTo>
                <a:cubicBezTo>
                  <a:pt x="432" y="72"/>
                  <a:pt x="408" y="72"/>
                  <a:pt x="392" y="56"/>
                </a:cubicBezTo>
                <a:cubicBezTo>
                  <a:pt x="376" y="40"/>
                  <a:pt x="352" y="16"/>
                  <a:pt x="344" y="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3559" name="Line 8"/>
          <p:cNvSpPr>
            <a:spLocks noChangeAspect="1" noChangeShapeType="1"/>
          </p:cNvSpPr>
          <p:nvPr/>
        </p:nvSpPr>
        <p:spPr bwMode="auto">
          <a:xfrm flipV="1">
            <a:off x="6108700" y="2230438"/>
            <a:ext cx="0" cy="2101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3560" name="Oval 9"/>
          <p:cNvSpPr>
            <a:spLocks noChangeAspect="1" noChangeArrowheads="1"/>
          </p:cNvSpPr>
          <p:nvPr/>
        </p:nvSpPr>
        <p:spPr bwMode="auto">
          <a:xfrm>
            <a:off x="5608638" y="2905125"/>
            <a:ext cx="990600" cy="9874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561" name="Oval 10"/>
          <p:cNvSpPr>
            <a:spLocks noChangeAspect="1" noChangeArrowheads="1"/>
          </p:cNvSpPr>
          <p:nvPr/>
        </p:nvSpPr>
        <p:spPr bwMode="auto">
          <a:xfrm rot="480000">
            <a:off x="6256338" y="3417888"/>
            <a:ext cx="219075" cy="21907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562" name="Freeform 11"/>
          <p:cNvSpPr>
            <a:spLocks noChangeAspect="1"/>
          </p:cNvSpPr>
          <p:nvPr/>
        </p:nvSpPr>
        <p:spPr bwMode="auto">
          <a:xfrm>
            <a:off x="5878513" y="2595563"/>
            <a:ext cx="487362" cy="182562"/>
          </a:xfrm>
          <a:custGeom>
            <a:avLst/>
            <a:gdLst>
              <a:gd name="T0" fmla="*/ 248 w 448"/>
              <a:gd name="T1" fmla="*/ 8 h 400"/>
              <a:gd name="T2" fmla="*/ 152 w 448"/>
              <a:gd name="T3" fmla="*/ 8 h 400"/>
              <a:gd name="T4" fmla="*/ 56 w 448"/>
              <a:gd name="T5" fmla="*/ 56 h 400"/>
              <a:gd name="T6" fmla="*/ 8 w 448"/>
              <a:gd name="T7" fmla="*/ 152 h 400"/>
              <a:gd name="T8" fmla="*/ 8 w 448"/>
              <a:gd name="T9" fmla="*/ 248 h 400"/>
              <a:gd name="T10" fmla="*/ 56 w 448"/>
              <a:gd name="T11" fmla="*/ 344 h 400"/>
              <a:gd name="T12" fmla="*/ 152 w 448"/>
              <a:gd name="T13" fmla="*/ 392 h 400"/>
              <a:gd name="T14" fmla="*/ 296 w 448"/>
              <a:gd name="T15" fmla="*/ 392 h 400"/>
              <a:gd name="T16" fmla="*/ 392 w 448"/>
              <a:gd name="T17" fmla="*/ 344 h 400"/>
              <a:gd name="T18" fmla="*/ 440 w 448"/>
              <a:gd name="T19" fmla="*/ 248 h 400"/>
              <a:gd name="T20" fmla="*/ 440 w 448"/>
              <a:gd name="T21" fmla="*/ 104 h 400"/>
              <a:gd name="T22" fmla="*/ 392 w 448"/>
              <a:gd name="T23" fmla="*/ 56 h 400"/>
              <a:gd name="T24" fmla="*/ 344 w 448"/>
              <a:gd name="T25" fmla="*/ 8 h 4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48"/>
              <a:gd name="T40" fmla="*/ 0 h 400"/>
              <a:gd name="T41" fmla="*/ 448 w 448"/>
              <a:gd name="T42" fmla="*/ 400 h 4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48" h="400">
                <a:moveTo>
                  <a:pt x="248" y="8"/>
                </a:moveTo>
                <a:cubicBezTo>
                  <a:pt x="216" y="4"/>
                  <a:pt x="184" y="0"/>
                  <a:pt x="152" y="8"/>
                </a:cubicBezTo>
                <a:cubicBezTo>
                  <a:pt x="120" y="16"/>
                  <a:pt x="80" y="32"/>
                  <a:pt x="56" y="56"/>
                </a:cubicBezTo>
                <a:cubicBezTo>
                  <a:pt x="32" y="80"/>
                  <a:pt x="16" y="120"/>
                  <a:pt x="8" y="152"/>
                </a:cubicBezTo>
                <a:cubicBezTo>
                  <a:pt x="0" y="184"/>
                  <a:pt x="0" y="216"/>
                  <a:pt x="8" y="248"/>
                </a:cubicBezTo>
                <a:cubicBezTo>
                  <a:pt x="16" y="280"/>
                  <a:pt x="32" y="320"/>
                  <a:pt x="56" y="344"/>
                </a:cubicBezTo>
                <a:cubicBezTo>
                  <a:pt x="80" y="368"/>
                  <a:pt x="112" y="384"/>
                  <a:pt x="152" y="392"/>
                </a:cubicBezTo>
                <a:cubicBezTo>
                  <a:pt x="192" y="400"/>
                  <a:pt x="256" y="400"/>
                  <a:pt x="296" y="392"/>
                </a:cubicBezTo>
                <a:cubicBezTo>
                  <a:pt x="336" y="384"/>
                  <a:pt x="368" y="368"/>
                  <a:pt x="392" y="344"/>
                </a:cubicBezTo>
                <a:cubicBezTo>
                  <a:pt x="416" y="320"/>
                  <a:pt x="432" y="288"/>
                  <a:pt x="440" y="248"/>
                </a:cubicBezTo>
                <a:cubicBezTo>
                  <a:pt x="448" y="208"/>
                  <a:pt x="448" y="136"/>
                  <a:pt x="440" y="104"/>
                </a:cubicBezTo>
                <a:cubicBezTo>
                  <a:pt x="432" y="72"/>
                  <a:pt x="408" y="72"/>
                  <a:pt x="392" y="56"/>
                </a:cubicBezTo>
                <a:cubicBezTo>
                  <a:pt x="376" y="40"/>
                  <a:pt x="352" y="16"/>
                  <a:pt x="344" y="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3563" name="Text Box 12"/>
          <p:cNvSpPr txBox="1">
            <a:spLocks noChangeAspect="1" noChangeArrowheads="1"/>
          </p:cNvSpPr>
          <p:nvPr/>
        </p:nvSpPr>
        <p:spPr bwMode="auto">
          <a:xfrm>
            <a:off x="1143000" y="4332288"/>
            <a:ext cx="335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ja-JP" sz="2000">
                <a:latin typeface="Comic Sans MS" pitchFamily="66" charset="0"/>
              </a:rPr>
              <a:t>hide approaching side</a:t>
            </a:r>
          </a:p>
          <a:p>
            <a:pPr algn="ctr">
              <a:spcBef>
                <a:spcPct val="20000"/>
              </a:spcBef>
            </a:pPr>
            <a:r>
              <a:rPr lang="en-US" altLang="ja-JP" sz="2000">
                <a:latin typeface="Comic Sans MS" pitchFamily="66" charset="0"/>
              </a:rPr>
              <a:t>→ appear to be receding</a:t>
            </a:r>
          </a:p>
        </p:txBody>
      </p:sp>
      <p:sp>
        <p:nvSpPr>
          <p:cNvPr id="23564" name="Text Box 13"/>
          <p:cNvSpPr txBox="1">
            <a:spLocks noChangeAspect="1" noChangeArrowheads="1"/>
          </p:cNvSpPr>
          <p:nvPr/>
        </p:nvSpPr>
        <p:spPr bwMode="auto">
          <a:xfrm>
            <a:off x="4313238" y="4332288"/>
            <a:ext cx="36115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ja-JP" sz="2000">
                <a:latin typeface="Comic Sans MS" pitchFamily="66" charset="0"/>
              </a:rPr>
              <a:t>hide receding side</a:t>
            </a:r>
          </a:p>
          <a:p>
            <a:pPr algn="ctr">
              <a:spcBef>
                <a:spcPct val="20000"/>
              </a:spcBef>
            </a:pPr>
            <a:r>
              <a:rPr lang="en-US" altLang="ja-JP" sz="2000">
                <a:latin typeface="Comic Sans MS" pitchFamily="66" charset="0"/>
              </a:rPr>
              <a:t>→ appear to be approaching</a:t>
            </a:r>
          </a:p>
        </p:txBody>
      </p:sp>
      <p:sp>
        <p:nvSpPr>
          <p:cNvPr id="23565" name="Line 14"/>
          <p:cNvSpPr>
            <a:spLocks noChangeAspect="1" noChangeShapeType="1"/>
          </p:cNvSpPr>
          <p:nvPr/>
        </p:nvSpPr>
        <p:spPr bwMode="auto">
          <a:xfrm>
            <a:off x="5029200" y="3192463"/>
            <a:ext cx="530225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3566" name="Line 15"/>
          <p:cNvSpPr>
            <a:spLocks noChangeAspect="1" noChangeShapeType="1"/>
          </p:cNvSpPr>
          <p:nvPr/>
        </p:nvSpPr>
        <p:spPr bwMode="auto">
          <a:xfrm flipH="1">
            <a:off x="3435350" y="3192463"/>
            <a:ext cx="527050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3567" name="Text Box 16"/>
          <p:cNvSpPr txBox="1">
            <a:spLocks noChangeAspect="1" noChangeArrowheads="1"/>
          </p:cNvSpPr>
          <p:nvPr/>
        </p:nvSpPr>
        <p:spPr bwMode="auto">
          <a:xfrm>
            <a:off x="1295400" y="3235325"/>
            <a:ext cx="1006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000"/>
              <a:t>planet</a:t>
            </a:r>
          </a:p>
        </p:txBody>
      </p:sp>
      <p:sp>
        <p:nvSpPr>
          <p:cNvPr id="23568" name="Text Box 17"/>
          <p:cNvSpPr txBox="1">
            <a:spLocks noChangeAspect="1" noChangeArrowheads="1"/>
          </p:cNvSpPr>
          <p:nvPr/>
        </p:nvSpPr>
        <p:spPr bwMode="auto">
          <a:xfrm>
            <a:off x="6689725" y="3235325"/>
            <a:ext cx="1006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000"/>
              <a:t>planet</a:t>
            </a:r>
          </a:p>
        </p:txBody>
      </p:sp>
      <p:sp>
        <p:nvSpPr>
          <p:cNvPr id="23569" name="Line 18"/>
          <p:cNvSpPr>
            <a:spLocks noChangeAspect="1" noChangeShapeType="1"/>
          </p:cNvSpPr>
          <p:nvPr/>
        </p:nvSpPr>
        <p:spPr bwMode="auto">
          <a:xfrm>
            <a:off x="2239963" y="3525838"/>
            <a:ext cx="366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3570" name="Line 19"/>
          <p:cNvSpPr>
            <a:spLocks noChangeAspect="1" noChangeShapeType="1"/>
          </p:cNvSpPr>
          <p:nvPr/>
        </p:nvSpPr>
        <p:spPr bwMode="auto">
          <a:xfrm>
            <a:off x="6370638" y="3525838"/>
            <a:ext cx="365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3571" name="Text Box 20"/>
          <p:cNvSpPr txBox="1">
            <a:spLocks noChangeAspect="1" noChangeArrowheads="1"/>
          </p:cNvSpPr>
          <p:nvPr/>
        </p:nvSpPr>
        <p:spPr bwMode="auto">
          <a:xfrm>
            <a:off x="4008438" y="2900363"/>
            <a:ext cx="1004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000"/>
              <a:t>star</a:t>
            </a:r>
          </a:p>
        </p:txBody>
      </p:sp>
      <p:sp>
        <p:nvSpPr>
          <p:cNvPr id="23572" name="Text Box 21"/>
          <p:cNvSpPr txBox="1">
            <a:spLocks noChangeArrowheads="1"/>
          </p:cNvSpPr>
          <p:nvPr/>
        </p:nvSpPr>
        <p:spPr bwMode="auto">
          <a:xfrm>
            <a:off x="990600" y="14478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40000"/>
              </a:spcBef>
            </a:pPr>
            <a:r>
              <a:rPr lang="en-US" altLang="ja-JP" sz="2400">
                <a:solidFill>
                  <a:srgbClr val="FF0000"/>
                </a:solidFill>
                <a:latin typeface="Comic Sans MS" pitchFamily="66" charset="0"/>
                <a:ea typeface="Osaka" pitchFamily="50" charset="-128"/>
              </a:rPr>
              <a:t>When a transiting planet hides stellar rotation,</a:t>
            </a:r>
            <a:endParaRPr lang="en-US" altLang="ja-JP" sz="2000">
              <a:solidFill>
                <a:srgbClr val="FF0000"/>
              </a:solidFill>
              <a:latin typeface="Comic Sans MS" pitchFamily="66" charset="0"/>
              <a:ea typeface="Osaka" pitchFamily="50" charset="-128"/>
            </a:endParaRPr>
          </a:p>
        </p:txBody>
      </p:sp>
      <p:sp>
        <p:nvSpPr>
          <p:cNvPr id="23573" name="Text Box 22"/>
          <p:cNvSpPr txBox="1">
            <a:spLocks noChangeArrowheads="1"/>
          </p:cNvSpPr>
          <p:nvPr/>
        </p:nvSpPr>
        <p:spPr bwMode="auto">
          <a:xfrm>
            <a:off x="457200" y="5410200"/>
            <a:ext cx="82296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ja-JP" sz="2400">
                <a:solidFill>
                  <a:srgbClr val="0000FF"/>
                </a:solidFill>
                <a:latin typeface="Comic Sans MS" pitchFamily="66" charset="0"/>
                <a:ea typeface="Osaka" pitchFamily="50" charset="-128"/>
              </a:rPr>
              <a:t>radial velocity of the host star would have</a:t>
            </a:r>
          </a:p>
          <a:p>
            <a:pPr algn="ctr">
              <a:spcBef>
                <a:spcPct val="20000"/>
              </a:spcBef>
            </a:pPr>
            <a:r>
              <a:rPr lang="en-US" altLang="ja-JP" sz="2400">
                <a:solidFill>
                  <a:srgbClr val="0000FF"/>
                </a:solidFill>
                <a:latin typeface="Comic Sans MS" pitchFamily="66" charset="0"/>
                <a:ea typeface="Osaka" pitchFamily="50" charset="-128"/>
              </a:rPr>
              <a:t>an apparent anomaly during transit.</a:t>
            </a:r>
            <a:endParaRPr lang="en-US" altLang="ja-JP" sz="240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 smtClean="0"/>
              <a:t>What can we learn from RM effect?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81000" y="6308725"/>
            <a:ext cx="838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000">
                <a:latin typeface="Comic Sans MS" pitchFamily="66" charset="0"/>
              </a:rPr>
              <a:t>Gaudi &amp; Winn (2007)</a:t>
            </a:r>
          </a:p>
        </p:txBody>
      </p:sp>
      <p:pic>
        <p:nvPicPr>
          <p:cNvPr id="24580" name="Picture 4" descr="trajectori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103438"/>
            <a:ext cx="8229600" cy="411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762000" y="1143000"/>
            <a:ext cx="7620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ja-JP" sz="2400" dirty="0">
                <a:solidFill>
                  <a:srgbClr val="FF0000"/>
                </a:solidFill>
                <a:latin typeface="Comic Sans MS" pitchFamily="66" charset="0"/>
                <a:ea typeface="Osaka" pitchFamily="50" charset="-128"/>
              </a:rPr>
              <a:t>The shape of RM effect</a:t>
            </a:r>
          </a:p>
          <a:p>
            <a:pPr algn="ctr">
              <a:spcBef>
                <a:spcPct val="20000"/>
              </a:spcBef>
            </a:pPr>
            <a:r>
              <a:rPr lang="en-US" altLang="ja-JP" sz="2400" dirty="0">
                <a:solidFill>
                  <a:srgbClr val="FF0000"/>
                </a:solidFill>
                <a:latin typeface="Comic Sans MS" pitchFamily="66" charset="0"/>
                <a:ea typeface="Osaka" pitchFamily="50" charset="-128"/>
              </a:rPr>
              <a:t>depends on the trajectory of the transiting planet.</a:t>
            </a:r>
            <a:endParaRPr lang="en-US" altLang="ja-JP" sz="2000" dirty="0">
              <a:solidFill>
                <a:srgbClr val="FF0000"/>
              </a:solidFill>
              <a:latin typeface="Comic Sans MS" pitchFamily="66" charset="0"/>
              <a:ea typeface="Osaka" pitchFamily="50" charset="-128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62000" y="2193925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000" dirty="0">
                <a:solidFill>
                  <a:srgbClr val="0000FF"/>
                </a:solidFill>
                <a:latin typeface="Comic Sans MS" pitchFamily="66" charset="0"/>
              </a:rPr>
              <a:t>well aligned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029200" y="2178050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000">
                <a:solidFill>
                  <a:srgbClr val="0000FF"/>
                </a:solidFill>
                <a:latin typeface="Comic Sans MS" pitchFamily="66" charset="0"/>
              </a:rPr>
              <a:t>misaligned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05690" y="4019550"/>
            <a:ext cx="815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000" dirty="0" smtClean="0">
                <a:solidFill>
                  <a:srgbClr val="339933"/>
                </a:solidFill>
                <a:latin typeface="+mn-ea"/>
                <a:ea typeface="+mn-ea"/>
              </a:rPr>
              <a:t>RVs during transits = the </a:t>
            </a:r>
            <a:r>
              <a:rPr lang="en-US" altLang="ja-JP" sz="2000" dirty="0" err="1" smtClean="0">
                <a:solidFill>
                  <a:srgbClr val="339933"/>
                </a:solidFill>
                <a:latin typeface="+mn-ea"/>
                <a:ea typeface="+mn-ea"/>
              </a:rPr>
              <a:t>Keplerian</a:t>
            </a:r>
            <a:r>
              <a:rPr lang="en-US" altLang="ja-JP" sz="2000" dirty="0" smtClean="0">
                <a:solidFill>
                  <a:srgbClr val="339933"/>
                </a:solidFill>
                <a:latin typeface="+mn-ea"/>
                <a:ea typeface="+mn-ea"/>
              </a:rPr>
              <a:t> motion and the RM effect</a:t>
            </a:r>
            <a:endParaRPr lang="en-US" altLang="ja-JP" sz="2000" dirty="0">
              <a:solidFill>
                <a:srgbClr val="339933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4000" smtClean="0"/>
              <a:t>Observable parameter</a:t>
            </a:r>
          </a:p>
        </p:txBody>
      </p:sp>
      <p:sp>
        <p:nvSpPr>
          <p:cNvPr id="25604" name="Text Box 21"/>
          <p:cNvSpPr txBox="1">
            <a:spLocks noChangeArrowheads="1"/>
          </p:cNvSpPr>
          <p:nvPr/>
        </p:nvSpPr>
        <p:spPr bwMode="auto">
          <a:xfrm>
            <a:off x="457200" y="5018088"/>
            <a:ext cx="8229600" cy="1440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</a:pPr>
            <a:r>
              <a:rPr lang="en-US" altLang="ja-JP" sz="2400" dirty="0">
                <a:solidFill>
                  <a:srgbClr val="FF0000"/>
                </a:solidFill>
                <a:latin typeface="+mn-ea"/>
                <a:ea typeface="+mn-ea"/>
              </a:rPr>
              <a:t>λ</a:t>
            </a:r>
            <a:r>
              <a:rPr lang="ja-JP" altLang="en-US" sz="2400" dirty="0" smtClean="0">
                <a:solidFill>
                  <a:srgbClr val="FF0000"/>
                </a:solidFill>
                <a:latin typeface="Comic Sans MS" pitchFamily="66" charset="0"/>
                <a:ea typeface="Osaka" pitchFamily="50" charset="-128"/>
              </a:rPr>
              <a:t>： </a:t>
            </a:r>
            <a:r>
              <a:rPr lang="en-US" altLang="ja-JP" sz="2400" dirty="0">
                <a:solidFill>
                  <a:srgbClr val="FF0000"/>
                </a:solidFill>
                <a:latin typeface="Comic Sans MS" pitchFamily="66" charset="0"/>
                <a:ea typeface="Osaka" pitchFamily="50" charset="-128"/>
              </a:rPr>
              <a:t>sky-projected angle between</a:t>
            </a:r>
          </a:p>
          <a:p>
            <a:pPr algn="ctr">
              <a:lnSpc>
                <a:spcPct val="110000"/>
              </a:lnSpc>
              <a:spcBef>
                <a:spcPct val="20000"/>
              </a:spcBef>
            </a:pPr>
            <a:r>
              <a:rPr lang="en-US" altLang="ja-JP" sz="2400" dirty="0">
                <a:solidFill>
                  <a:srgbClr val="FF0000"/>
                </a:solidFill>
                <a:latin typeface="Comic Sans MS" pitchFamily="66" charset="0"/>
                <a:ea typeface="Osaka" pitchFamily="50" charset="-128"/>
              </a:rPr>
              <a:t>the stellar spin axis and the planetary orbital axis</a:t>
            </a:r>
          </a:p>
          <a:p>
            <a:pPr algn="ctr">
              <a:lnSpc>
                <a:spcPct val="110000"/>
              </a:lnSpc>
              <a:spcBef>
                <a:spcPct val="40000"/>
              </a:spcBef>
            </a:pPr>
            <a:r>
              <a:rPr lang="en-US" altLang="ja-JP" sz="2000" dirty="0">
                <a:latin typeface="Comic Sans MS" pitchFamily="66" charset="0"/>
                <a:ea typeface="Osaka" pitchFamily="50" charset="-128"/>
              </a:rPr>
              <a:t>(e.g., </a:t>
            </a:r>
            <a:r>
              <a:rPr lang="en-US" altLang="ja-JP" sz="2000" dirty="0" err="1" smtClean="0">
                <a:latin typeface="Comic Sans MS" pitchFamily="66" charset="0"/>
                <a:ea typeface="Osaka" pitchFamily="50" charset="-128"/>
              </a:rPr>
              <a:t>Ohta</a:t>
            </a:r>
            <a:r>
              <a:rPr lang="en-US" altLang="ja-JP" sz="2000" dirty="0" smtClean="0">
                <a:latin typeface="Comic Sans MS" pitchFamily="66" charset="0"/>
                <a:ea typeface="Osaka" pitchFamily="50" charset="-128"/>
              </a:rPr>
              <a:t>+ </a:t>
            </a:r>
            <a:r>
              <a:rPr lang="en-US" altLang="ja-JP" sz="2000" dirty="0">
                <a:latin typeface="Comic Sans MS" pitchFamily="66" charset="0"/>
                <a:ea typeface="Osaka" pitchFamily="50" charset="-128"/>
              </a:rPr>
              <a:t>2005, </a:t>
            </a:r>
            <a:r>
              <a:rPr lang="en-US" altLang="ja-JP" sz="2000" dirty="0" err="1">
                <a:latin typeface="Comic Sans MS" pitchFamily="66" charset="0"/>
                <a:ea typeface="Osaka" pitchFamily="50" charset="-128"/>
              </a:rPr>
              <a:t>Gimentz</a:t>
            </a:r>
            <a:r>
              <a:rPr lang="en-US" altLang="ja-JP" sz="2000" dirty="0">
                <a:latin typeface="Comic Sans MS" pitchFamily="66" charset="0"/>
                <a:ea typeface="Osaka" pitchFamily="50" charset="-128"/>
              </a:rPr>
              <a:t> 2006, Gaudi &amp; Winn 2007)</a:t>
            </a:r>
          </a:p>
        </p:txBody>
      </p:sp>
      <p:grpSp>
        <p:nvGrpSpPr>
          <p:cNvPr id="22" name="グループ化 19"/>
          <p:cNvGrpSpPr>
            <a:grpSpLocks noChangeAspect="1"/>
          </p:cNvGrpSpPr>
          <p:nvPr/>
        </p:nvGrpSpPr>
        <p:grpSpPr bwMode="auto">
          <a:xfrm>
            <a:off x="2017397" y="1615440"/>
            <a:ext cx="5221603" cy="3108960"/>
            <a:chOff x="2336800" y="2286000"/>
            <a:chExt cx="4351338" cy="2590800"/>
          </a:xfrm>
        </p:grpSpPr>
        <p:sp>
          <p:nvSpPr>
            <p:cNvPr id="23" name="Oval 4"/>
            <p:cNvSpPr>
              <a:spLocks noChangeAspect="1" noChangeArrowheads="1"/>
            </p:cNvSpPr>
            <p:nvPr/>
          </p:nvSpPr>
          <p:spPr bwMode="auto">
            <a:xfrm>
              <a:off x="3151910" y="3276600"/>
              <a:ext cx="992188" cy="989013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" name="Line 3"/>
            <p:cNvSpPr>
              <a:spLocks noChangeAspect="1" noChangeShapeType="1"/>
            </p:cNvSpPr>
            <p:nvPr/>
          </p:nvSpPr>
          <p:spPr bwMode="auto">
            <a:xfrm>
              <a:off x="2366963" y="3527425"/>
              <a:ext cx="43211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" name="Oval 5"/>
            <p:cNvSpPr>
              <a:spLocks noChangeAspect="1" noChangeArrowheads="1"/>
            </p:cNvSpPr>
            <p:nvPr/>
          </p:nvSpPr>
          <p:spPr bwMode="auto">
            <a:xfrm>
              <a:off x="2824163" y="3452813"/>
              <a:ext cx="144463" cy="144463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26" name="Picture 6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549525" y="4298950"/>
              <a:ext cx="549275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336800" y="2921000"/>
              <a:ext cx="854075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Line 8"/>
            <p:cNvSpPr>
              <a:spLocks noChangeAspect="1" noChangeShapeType="1"/>
            </p:cNvSpPr>
            <p:nvPr/>
          </p:nvSpPr>
          <p:spPr bwMode="auto">
            <a:xfrm flipV="1">
              <a:off x="3648075" y="3017838"/>
              <a:ext cx="0" cy="1828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ja-JP" altLang="en-US"/>
            </a:p>
          </p:txBody>
        </p:sp>
        <p:pic>
          <p:nvPicPr>
            <p:cNvPr id="29" name="Picture 9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929188" y="3652838"/>
              <a:ext cx="1646238" cy="239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800475" y="2925763"/>
              <a:ext cx="2774950" cy="24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467100" y="2286000"/>
              <a:ext cx="2576513" cy="19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Line 12"/>
            <p:cNvSpPr>
              <a:spLocks noChangeAspect="1" noChangeShapeType="1"/>
            </p:cNvSpPr>
            <p:nvPr/>
          </p:nvSpPr>
          <p:spPr bwMode="auto">
            <a:xfrm>
              <a:off x="3098800" y="3527425"/>
              <a:ext cx="116681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" name="Line 13"/>
            <p:cNvSpPr>
              <a:spLocks noChangeAspect="1" noChangeShapeType="1"/>
            </p:cNvSpPr>
            <p:nvPr/>
          </p:nvSpPr>
          <p:spPr bwMode="auto">
            <a:xfrm rot="-1080000">
              <a:off x="3657600" y="2293938"/>
              <a:ext cx="0" cy="2547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lg" len="lg"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pic>
          <p:nvPicPr>
            <p:cNvPr id="34" name="Picture 14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757613" y="4670425"/>
              <a:ext cx="160338" cy="20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AutoShape 16"/>
            <p:cNvSpPr>
              <a:spLocks noChangeAspect="1" noChangeArrowheads="1"/>
            </p:cNvSpPr>
            <p:nvPr/>
          </p:nvSpPr>
          <p:spPr bwMode="auto">
            <a:xfrm rot="-6600000">
              <a:off x="3205163" y="2589212"/>
              <a:ext cx="355600" cy="317500"/>
            </a:xfrm>
            <a:prstGeom prst="curvedDownArrow">
              <a:avLst>
                <a:gd name="adj1" fmla="val 22400"/>
                <a:gd name="adj2" fmla="val 448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" name="Line 17"/>
            <p:cNvSpPr>
              <a:spLocks noChangeAspect="1" noChangeShapeType="1"/>
            </p:cNvSpPr>
            <p:nvPr/>
          </p:nvSpPr>
          <p:spPr bwMode="auto">
            <a:xfrm flipH="1">
              <a:off x="3098800" y="4024313"/>
              <a:ext cx="184150" cy="2746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" name="Line 18"/>
            <p:cNvSpPr>
              <a:spLocks noChangeAspect="1" noChangeShapeType="1"/>
            </p:cNvSpPr>
            <p:nvPr/>
          </p:nvSpPr>
          <p:spPr bwMode="auto">
            <a:xfrm>
              <a:off x="2733675" y="3195638"/>
              <a:ext cx="90488" cy="1825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" name="Freeform 31"/>
            <p:cNvSpPr>
              <a:spLocks noChangeAspect="1"/>
            </p:cNvSpPr>
            <p:nvPr/>
          </p:nvSpPr>
          <p:spPr bwMode="auto">
            <a:xfrm>
              <a:off x="3663950" y="4495800"/>
              <a:ext cx="298450" cy="79375"/>
            </a:xfrm>
            <a:custGeom>
              <a:avLst/>
              <a:gdLst>
                <a:gd name="T0" fmla="*/ 0 w 576"/>
                <a:gd name="T1" fmla="*/ 2147483647 h 240"/>
                <a:gd name="T2" fmla="*/ 2147483647 w 576"/>
                <a:gd name="T3" fmla="*/ 2147483647 h 240"/>
                <a:gd name="T4" fmla="*/ 2147483647 w 576"/>
                <a:gd name="T5" fmla="*/ 0 h 240"/>
                <a:gd name="T6" fmla="*/ 0 60000 65536"/>
                <a:gd name="T7" fmla="*/ 0 60000 65536"/>
                <a:gd name="T8" fmla="*/ 0 60000 65536"/>
                <a:gd name="T9" fmla="*/ 0 w 576"/>
                <a:gd name="T10" fmla="*/ 0 h 240"/>
                <a:gd name="T11" fmla="*/ 576 w 576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240">
                  <a:moveTo>
                    <a:pt x="0" y="240"/>
                  </a:moveTo>
                  <a:cubicBezTo>
                    <a:pt x="120" y="212"/>
                    <a:pt x="240" y="184"/>
                    <a:pt x="336" y="144"/>
                  </a:cubicBezTo>
                  <a:cubicBezTo>
                    <a:pt x="432" y="104"/>
                    <a:pt x="504" y="52"/>
                    <a:pt x="57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stealth" w="lg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図 11" descr="090813a-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9700" y="1285875"/>
            <a:ext cx="61341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タイトル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ja-JP" sz="3200" dirty="0" smtClean="0"/>
              <a:t>Semi-Major Axis Distribution of </a:t>
            </a:r>
            <a:r>
              <a:rPr lang="en-US" altLang="ja-JP" sz="3200" dirty="0" err="1" smtClean="0"/>
              <a:t>Exoplanets</a:t>
            </a:r>
            <a:endParaRPr lang="ja-JP" altLang="en-US" sz="3200" dirty="0" smtClean="0"/>
          </a:p>
        </p:txBody>
      </p:sp>
      <p:sp>
        <p:nvSpPr>
          <p:cNvPr id="5" name="円/楕円 4"/>
          <p:cNvSpPr/>
          <p:nvPr/>
        </p:nvSpPr>
        <p:spPr>
          <a:xfrm>
            <a:off x="6477000" y="5091113"/>
            <a:ext cx="152400" cy="1524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14400" y="6091237"/>
            <a:ext cx="7315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400" dirty="0">
                <a:solidFill>
                  <a:srgbClr val="FF0000"/>
                </a:solidFill>
                <a:latin typeface="+mn-lt"/>
                <a:ea typeface="ＭＳ Ｐゴシック" pitchFamily="50" charset="-128"/>
              </a:rPr>
              <a:t>Need planetary migration mechanisms!</a:t>
            </a:r>
            <a:endParaRPr lang="ja-JP" altLang="en-US" sz="2400" dirty="0">
              <a:solidFill>
                <a:srgbClr val="FF0000"/>
              </a:solidFill>
              <a:latin typeface="+mn-lt"/>
              <a:ea typeface="ＭＳ Ｐゴシック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322763" y="1600200"/>
            <a:ext cx="249237" cy="3719513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10" name="直線コネクタ 9"/>
          <p:cNvCxnSpPr/>
          <p:nvPr/>
        </p:nvCxnSpPr>
        <p:spPr>
          <a:xfrm rot="5400000" flipH="1" flipV="1">
            <a:off x="4495800" y="2286000"/>
            <a:ext cx="304800" cy="3048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4572000" y="1905000"/>
            <a:ext cx="1905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400" u="sng" dirty="0">
                <a:solidFill>
                  <a:srgbClr val="FF0000"/>
                </a:solidFill>
                <a:latin typeface="+mn-lt"/>
                <a:ea typeface="ＭＳ Ｐゴシック" pitchFamily="50" charset="-128"/>
              </a:rPr>
              <a:t>Snow line</a:t>
            </a:r>
            <a:endParaRPr lang="ja-JP" altLang="en-US" sz="2400" u="sng" dirty="0">
              <a:solidFill>
                <a:srgbClr val="FF0000"/>
              </a:solidFill>
              <a:latin typeface="+mn-lt"/>
              <a:ea typeface="ＭＳ Ｐゴシック" pitchFamily="50" charset="-128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 rot="16200000" flipH="1">
            <a:off x="6281738" y="4821238"/>
            <a:ext cx="368300" cy="76200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5486400" y="4262438"/>
            <a:ext cx="1905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400" u="sng" dirty="0">
                <a:solidFill>
                  <a:srgbClr val="0000FF"/>
                </a:solidFill>
                <a:latin typeface="+mn-lt"/>
                <a:ea typeface="ＭＳ Ｐゴシック" pitchFamily="50" charset="-128"/>
              </a:rPr>
              <a:t>Jupiter</a:t>
            </a:r>
            <a:endParaRPr lang="ja-JP" altLang="en-US" sz="2400" u="sng" dirty="0">
              <a:solidFill>
                <a:srgbClr val="0000FF"/>
              </a:solidFill>
              <a:latin typeface="+mn-lt"/>
              <a:ea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sz="3600" dirty="0" smtClean="0"/>
              <a:t>Standard Migration Models</a:t>
            </a:r>
            <a:endParaRPr lang="ja-JP" altLang="en-US" sz="3600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9600" y="1676400"/>
            <a:ext cx="8229600" cy="44196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ts val="4000"/>
              </a:lnSpc>
              <a:spcAft>
                <a:spcPct val="10000"/>
              </a:spcAft>
              <a:buFont typeface="Wingdings" pitchFamily="2" charset="2"/>
              <a:buChar char="u"/>
              <a:defRPr/>
            </a:pPr>
            <a:r>
              <a:rPr lang="en-US" altLang="ja-JP" sz="2400" kern="0" dirty="0">
                <a:latin typeface="+mn-lt"/>
                <a:ea typeface="+mn-ea"/>
              </a:rPr>
              <a:t> consider gravitational interaction between </a:t>
            </a:r>
          </a:p>
          <a:p>
            <a:pPr marL="800100" lvl="1" indent="-342900">
              <a:lnSpc>
                <a:spcPts val="4000"/>
              </a:lnSpc>
              <a:spcAft>
                <a:spcPct val="10000"/>
              </a:spcAft>
              <a:buFont typeface="Wingdings" pitchFamily="2" charset="2"/>
              <a:buChar char="ü"/>
              <a:defRPr/>
            </a:pPr>
            <a:r>
              <a:rPr lang="en-US" altLang="ja-JP" sz="2400" kern="0" dirty="0">
                <a:latin typeface="+mn-lt"/>
                <a:ea typeface="+mn-ea"/>
              </a:rPr>
              <a:t> proto-planetary disk and planets</a:t>
            </a:r>
          </a:p>
          <a:p>
            <a:pPr marL="1257300" lvl="2" indent="-342900">
              <a:lnSpc>
                <a:spcPts val="4000"/>
              </a:lnSpc>
              <a:spcAft>
                <a:spcPct val="10000"/>
              </a:spcAft>
              <a:buFont typeface="Arial" pitchFamily="34" charset="0"/>
              <a:buChar char="•"/>
              <a:defRPr/>
            </a:pPr>
            <a:r>
              <a:rPr lang="en-US" altLang="ja-JP" sz="2400" kern="0" dirty="0">
                <a:latin typeface="+mn-lt"/>
                <a:ea typeface="+mn-ea"/>
              </a:rPr>
              <a:t>Type I: less than 10 Earth mass </a:t>
            </a:r>
            <a:r>
              <a:rPr lang="en-US" altLang="ja-JP" sz="2400" kern="0" dirty="0" smtClean="0">
                <a:latin typeface="+mn-lt"/>
                <a:ea typeface="+mn-ea"/>
              </a:rPr>
              <a:t>proto-planets</a:t>
            </a:r>
            <a:endParaRPr lang="en-US" altLang="ja-JP" sz="2400" kern="0" dirty="0">
              <a:latin typeface="+mn-lt"/>
              <a:ea typeface="+mn-ea"/>
            </a:endParaRPr>
          </a:p>
          <a:p>
            <a:pPr marL="1257300" lvl="2" indent="-342900">
              <a:lnSpc>
                <a:spcPts val="4000"/>
              </a:lnSpc>
              <a:spcAft>
                <a:spcPct val="10000"/>
              </a:spcAft>
              <a:buFont typeface="Arial" pitchFamily="34" charset="0"/>
              <a:buChar char="•"/>
              <a:defRPr/>
            </a:pPr>
            <a:r>
              <a:rPr lang="en-US" altLang="ja-JP" sz="2400" kern="0" dirty="0">
                <a:latin typeface="+mn-lt"/>
                <a:ea typeface="+mn-ea"/>
              </a:rPr>
              <a:t>Type II: more massive </a:t>
            </a:r>
            <a:r>
              <a:rPr lang="en-US" altLang="ja-JP" sz="2400" kern="0" dirty="0" smtClean="0">
                <a:latin typeface="+mn-lt"/>
                <a:ea typeface="+mn-ea"/>
              </a:rPr>
              <a:t>case (Jovian planets)</a:t>
            </a:r>
            <a:endParaRPr lang="en-US" altLang="ja-JP" sz="2400" kern="0" dirty="0">
              <a:latin typeface="+mn-lt"/>
              <a:ea typeface="+mn-ea"/>
            </a:endParaRPr>
          </a:p>
          <a:p>
            <a:pPr marL="342900" indent="-342900">
              <a:lnSpc>
                <a:spcPts val="4000"/>
              </a:lnSpc>
              <a:spcAft>
                <a:spcPct val="10000"/>
              </a:spcAft>
              <a:buFont typeface="Wingdings" pitchFamily="2" charset="2"/>
              <a:buChar char="u"/>
              <a:defRPr/>
            </a:pPr>
            <a:r>
              <a:rPr lang="en-US" altLang="ja-JP" sz="2400" kern="0" dirty="0">
                <a:latin typeface="+mn-lt"/>
                <a:ea typeface="+mn-ea"/>
              </a:rPr>
              <a:t> well explain the semi-major axis distribution</a:t>
            </a:r>
          </a:p>
          <a:p>
            <a:pPr marL="800100" lvl="1" indent="-342900">
              <a:lnSpc>
                <a:spcPts val="4000"/>
              </a:lnSpc>
              <a:spcAft>
                <a:spcPct val="10000"/>
              </a:spcAft>
              <a:buFont typeface="Wingdings" pitchFamily="2" charset="2"/>
              <a:buChar char="ü"/>
              <a:defRPr/>
            </a:pPr>
            <a:r>
              <a:rPr lang="en-US" altLang="ja-JP" sz="2400" kern="0" dirty="0">
                <a:latin typeface="+mn-lt"/>
                <a:ea typeface="+mn-ea"/>
              </a:rPr>
              <a:t> e.g., a series of Ida &amp; Lin papers</a:t>
            </a:r>
          </a:p>
          <a:p>
            <a:pPr marL="342900" indent="-342900">
              <a:lnSpc>
                <a:spcPts val="4000"/>
              </a:lnSpc>
              <a:spcAft>
                <a:spcPct val="10000"/>
              </a:spcAft>
              <a:buFont typeface="Wingdings" pitchFamily="2" charset="2"/>
              <a:buChar char="u"/>
              <a:defRPr/>
            </a:pPr>
            <a:r>
              <a:rPr lang="en-US" altLang="ja-JP" sz="2400" kern="0" dirty="0">
                <a:solidFill>
                  <a:srgbClr val="0000FF"/>
                </a:solidFill>
                <a:latin typeface="+mn-lt"/>
                <a:ea typeface="+mn-ea"/>
              </a:rPr>
              <a:t> predict small eccentricities for migrated planets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14400" y="1138238"/>
            <a:ext cx="73152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400" dirty="0">
                <a:solidFill>
                  <a:srgbClr val="FF0000"/>
                </a:solidFill>
                <a:latin typeface="+mn-lt"/>
                <a:ea typeface="ＭＳ Ｐゴシック" pitchFamily="50" charset="-128"/>
              </a:rPr>
              <a:t>Type I and II migration mechanisms</a:t>
            </a:r>
            <a:endParaRPr lang="ja-JP" altLang="en-US" sz="2400" dirty="0">
              <a:solidFill>
                <a:srgbClr val="FF0000"/>
              </a:solidFill>
              <a:latin typeface="+mn-lt"/>
              <a:ea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タイトル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sz="3600" dirty="0" smtClean="0"/>
              <a:t>Eccentricity Distribution</a:t>
            </a:r>
            <a:endParaRPr lang="ja-JP" altLang="en-US" sz="36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3400" y="6019800"/>
            <a:ext cx="7924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400" dirty="0">
                <a:solidFill>
                  <a:srgbClr val="FF0000"/>
                </a:solidFill>
                <a:latin typeface="+mn-lt"/>
                <a:ea typeface="ＭＳ Ｐゴシック" pitchFamily="50" charset="-128"/>
              </a:rPr>
              <a:t>Cannot be explained by Type I &amp; II migration model.</a:t>
            </a:r>
            <a:endParaRPr lang="ja-JP" altLang="en-US" sz="2400" dirty="0">
              <a:solidFill>
                <a:srgbClr val="FF0000"/>
              </a:solidFill>
              <a:latin typeface="+mn-lt"/>
              <a:ea typeface="ＭＳ Ｐゴシック" pitchFamily="50" charset="-128"/>
            </a:endParaRPr>
          </a:p>
        </p:txBody>
      </p:sp>
      <p:grpSp>
        <p:nvGrpSpPr>
          <p:cNvPr id="2" name="グループ化 12"/>
          <p:cNvGrpSpPr/>
          <p:nvPr/>
        </p:nvGrpSpPr>
        <p:grpSpPr>
          <a:xfrm>
            <a:off x="1447800" y="1285875"/>
            <a:ext cx="6108700" cy="4581525"/>
            <a:chOff x="1447800" y="1285875"/>
            <a:chExt cx="6108700" cy="4581525"/>
          </a:xfrm>
        </p:grpSpPr>
        <p:pic>
          <p:nvPicPr>
            <p:cNvPr id="9218" name="図 11" descr="090813a-e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7800" y="1285875"/>
              <a:ext cx="6108700" cy="4581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円/楕円 5"/>
            <p:cNvSpPr/>
            <p:nvPr/>
          </p:nvSpPr>
          <p:spPr>
            <a:xfrm>
              <a:off x="6477000" y="5064125"/>
              <a:ext cx="152400" cy="1524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7" name="直線コネクタ 6"/>
            <p:cNvCxnSpPr/>
            <p:nvPr/>
          </p:nvCxnSpPr>
          <p:spPr>
            <a:xfrm>
              <a:off x="6116780" y="5077690"/>
              <a:ext cx="304800" cy="76200"/>
            </a:xfrm>
            <a:prstGeom prst="line">
              <a:avLst/>
            </a:prstGeom>
            <a:ln w="317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テキスト ボックス 7"/>
            <p:cNvSpPr txBox="1"/>
            <p:nvPr/>
          </p:nvSpPr>
          <p:spPr>
            <a:xfrm>
              <a:off x="5105400" y="4643438"/>
              <a:ext cx="1600200" cy="4619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ja-JP" sz="2400" u="sng" dirty="0">
                  <a:solidFill>
                    <a:srgbClr val="0000FF"/>
                  </a:solidFill>
                  <a:latin typeface="+mn-lt"/>
                  <a:ea typeface="ＭＳ Ｐゴシック" pitchFamily="50" charset="-128"/>
                </a:rPr>
                <a:t>Jupiter</a:t>
              </a:r>
              <a:endParaRPr lang="ja-JP" altLang="en-US" sz="2400" u="sng" dirty="0">
                <a:solidFill>
                  <a:srgbClr val="0000FF"/>
                </a:solidFill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4114800" y="1752600"/>
              <a:ext cx="1905000" cy="8302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ja-JP" sz="2400" u="sng" dirty="0">
                  <a:solidFill>
                    <a:srgbClr val="0000FF"/>
                  </a:solidFill>
                  <a:latin typeface="+mn-lt"/>
                  <a:ea typeface="ＭＳ Ｐゴシック" pitchFamily="50" charset="-128"/>
                </a:rPr>
                <a:t>Eccentric Planets</a:t>
              </a:r>
              <a:endParaRPr lang="ja-JP" altLang="en-US" sz="2400" u="sng" dirty="0">
                <a:solidFill>
                  <a:srgbClr val="0000FF"/>
                </a:solidFill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2133600" y="1600200"/>
              <a:ext cx="5105400" cy="29718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タイトル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ja-JP" sz="3600" dirty="0" smtClean="0"/>
              <a:t>Migration Models for Eccentric Planets</a:t>
            </a:r>
            <a:endParaRPr lang="ja-JP" altLang="en-US" sz="3600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09600" y="1143000"/>
            <a:ext cx="8305800" cy="48768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ts val="4000"/>
              </a:lnSpc>
              <a:spcAft>
                <a:spcPct val="10000"/>
              </a:spcAft>
              <a:buFont typeface="Wingdings" pitchFamily="2" charset="2"/>
              <a:buChar char="u"/>
              <a:defRPr/>
            </a:pPr>
            <a:r>
              <a:rPr lang="en-US" altLang="ja-JP" sz="2400" kern="0" dirty="0">
                <a:latin typeface="+mn-lt"/>
                <a:ea typeface="+mn-ea"/>
              </a:rPr>
              <a:t>consider gravitational interaction between </a:t>
            </a:r>
          </a:p>
          <a:p>
            <a:pPr marL="800100" lvl="1" indent="-342900">
              <a:lnSpc>
                <a:spcPts val="4000"/>
              </a:lnSpc>
              <a:spcAft>
                <a:spcPct val="10000"/>
              </a:spcAft>
              <a:buFont typeface="Wingdings" pitchFamily="2" charset="2"/>
              <a:buChar char="ü"/>
              <a:defRPr/>
            </a:pPr>
            <a:r>
              <a:rPr lang="en-US" altLang="ja-JP" sz="2400" kern="0" dirty="0">
                <a:latin typeface="+mn-lt"/>
                <a:ea typeface="+mn-ea"/>
              </a:rPr>
              <a:t> planet-planet </a:t>
            </a:r>
            <a:r>
              <a:rPr lang="en-US" altLang="ja-JP" sz="2400" kern="0" dirty="0">
                <a:solidFill>
                  <a:srgbClr val="FF0000"/>
                </a:solidFill>
                <a:latin typeface="+mn-lt"/>
                <a:ea typeface="+mn-ea"/>
              </a:rPr>
              <a:t>(planet-planet scattering models)</a:t>
            </a:r>
          </a:p>
          <a:p>
            <a:pPr marL="800100" lvl="1" indent="-342900">
              <a:lnSpc>
                <a:spcPts val="4000"/>
              </a:lnSpc>
              <a:spcAft>
                <a:spcPct val="10000"/>
              </a:spcAft>
              <a:buFont typeface="Wingdings" pitchFamily="2" charset="2"/>
              <a:buChar char="ü"/>
              <a:defRPr/>
            </a:pPr>
            <a:r>
              <a:rPr lang="en-US" altLang="ja-JP" sz="2400" kern="0" dirty="0">
                <a:latin typeface="+mn-lt"/>
                <a:ea typeface="+mn-ea"/>
              </a:rPr>
              <a:t> planet-binary companion </a:t>
            </a:r>
            <a:r>
              <a:rPr lang="en-US" altLang="ja-JP" sz="2400" kern="0" dirty="0">
                <a:solidFill>
                  <a:srgbClr val="FF0000"/>
                </a:solidFill>
                <a:latin typeface="+mn-lt"/>
                <a:ea typeface="+mn-ea"/>
              </a:rPr>
              <a:t>(the </a:t>
            </a:r>
            <a:r>
              <a:rPr lang="en-US" altLang="ja-JP" sz="2400" kern="0" dirty="0" err="1">
                <a:solidFill>
                  <a:srgbClr val="FF0000"/>
                </a:solidFill>
                <a:latin typeface="+mn-lt"/>
                <a:ea typeface="+mn-ea"/>
              </a:rPr>
              <a:t>Kozai</a:t>
            </a:r>
            <a:r>
              <a:rPr lang="en-US" altLang="ja-JP" sz="2400" kern="0" dirty="0">
                <a:solidFill>
                  <a:srgbClr val="FF0000"/>
                </a:solidFill>
                <a:latin typeface="+mn-lt"/>
                <a:ea typeface="+mn-ea"/>
              </a:rPr>
              <a:t> migration)</a:t>
            </a:r>
            <a:endParaRPr lang="en-US" altLang="ja-JP" sz="2200" kern="0" dirty="0">
              <a:latin typeface="+mn-lt"/>
              <a:ea typeface="+mn-ea"/>
            </a:endParaRPr>
          </a:p>
          <a:p>
            <a:pPr marL="342900" indent="-342900">
              <a:lnSpc>
                <a:spcPts val="4000"/>
              </a:lnSpc>
              <a:spcAft>
                <a:spcPct val="10000"/>
              </a:spcAft>
              <a:buFont typeface="Wingdings" pitchFamily="2" charset="2"/>
              <a:buChar char="u"/>
              <a:defRPr/>
            </a:pPr>
            <a:r>
              <a:rPr lang="en-US" altLang="ja-JP" sz="2400" kern="0" dirty="0">
                <a:latin typeface="+mn-lt"/>
                <a:ea typeface="+mn-ea"/>
              </a:rPr>
              <a:t>may be able to explain eccentricity distribution</a:t>
            </a:r>
          </a:p>
          <a:p>
            <a:pPr marL="800100" lvl="1" indent="-342900">
              <a:lnSpc>
                <a:spcPts val="4000"/>
              </a:lnSpc>
              <a:spcAft>
                <a:spcPct val="10000"/>
              </a:spcAft>
              <a:buFont typeface="Wingdings" pitchFamily="2" charset="2"/>
              <a:buChar char="ü"/>
              <a:defRPr/>
            </a:pPr>
            <a:r>
              <a:rPr lang="en-US" altLang="ja-JP" sz="2200" kern="0" dirty="0">
                <a:latin typeface="+mn-lt"/>
                <a:ea typeface="+mn-ea"/>
              </a:rPr>
              <a:t> e.g., </a:t>
            </a:r>
            <a:r>
              <a:rPr lang="en-US" altLang="ja-JP" sz="2200" kern="0" dirty="0" err="1">
                <a:latin typeface="+mn-lt"/>
                <a:ea typeface="+mn-ea"/>
              </a:rPr>
              <a:t>Nagasawa</a:t>
            </a:r>
            <a:r>
              <a:rPr lang="en-US" altLang="ja-JP" sz="2200" kern="0" dirty="0">
                <a:latin typeface="+mn-lt"/>
                <a:ea typeface="+mn-ea"/>
              </a:rPr>
              <a:t>+ 2008, </a:t>
            </a:r>
            <a:r>
              <a:rPr lang="en-US" altLang="ja-JP" sz="2200" kern="0" dirty="0" err="1">
                <a:latin typeface="+mn-lt"/>
                <a:ea typeface="+mn-ea"/>
              </a:rPr>
              <a:t>Chatterjee</a:t>
            </a:r>
            <a:r>
              <a:rPr lang="en-US" altLang="ja-JP" sz="2200" kern="0" dirty="0">
                <a:latin typeface="+mn-lt"/>
                <a:ea typeface="+mn-ea"/>
              </a:rPr>
              <a:t>+ 2008</a:t>
            </a:r>
          </a:p>
          <a:p>
            <a:pPr marL="342900" indent="-342900">
              <a:lnSpc>
                <a:spcPts val="4000"/>
              </a:lnSpc>
              <a:spcAft>
                <a:spcPct val="10000"/>
              </a:spcAft>
              <a:buFont typeface="Wingdings" pitchFamily="2" charset="2"/>
              <a:buChar char="u"/>
              <a:defRPr/>
            </a:pPr>
            <a:r>
              <a:rPr lang="en-US" altLang="ja-JP" sz="2400" kern="0" dirty="0">
                <a:latin typeface="+mn-lt"/>
                <a:ea typeface="+mn-ea"/>
              </a:rPr>
              <a:t>predict a variety of eccentricities and also </a:t>
            </a:r>
            <a:r>
              <a:rPr lang="en-US" altLang="ja-JP" sz="2400" kern="0" dirty="0">
                <a:solidFill>
                  <a:srgbClr val="0000FF"/>
                </a:solidFill>
                <a:latin typeface="+mn-lt"/>
                <a:ea typeface="+mn-ea"/>
              </a:rPr>
              <a:t>misalignments between stellar-spin and planetary-orbital axes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sz="3600" dirty="0" smtClean="0"/>
              <a:t>Example of Misalignment Prediction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66800" y="1627188"/>
            <a:ext cx="7158038" cy="3643312"/>
            <a:chOff x="771" y="1230"/>
            <a:chExt cx="4509" cy="2295"/>
          </a:xfrm>
        </p:grpSpPr>
        <p:pic>
          <p:nvPicPr>
            <p:cNvPr id="11271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71" y="1392"/>
              <a:ext cx="4217" cy="2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2" name="Text Box 5"/>
            <p:cNvSpPr txBox="1">
              <a:spLocks noChangeArrowheads="1"/>
            </p:cNvSpPr>
            <p:nvPr/>
          </p:nvSpPr>
          <p:spPr bwMode="auto">
            <a:xfrm>
              <a:off x="1086" y="1230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>
                  <a:ea typeface="ＭＳ Ｐ明朝" pitchFamily="18" charset="-128"/>
                </a:rPr>
                <a:t>0</a:t>
              </a:r>
            </a:p>
          </p:txBody>
        </p:sp>
        <p:sp>
          <p:nvSpPr>
            <p:cNvPr id="11273" name="Text Box 6"/>
            <p:cNvSpPr txBox="1">
              <a:spLocks noChangeArrowheads="1"/>
            </p:cNvSpPr>
            <p:nvPr/>
          </p:nvSpPr>
          <p:spPr bwMode="auto">
            <a:xfrm>
              <a:off x="1701" y="1230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>
                  <a:ea typeface="ＭＳ Ｐ明朝" pitchFamily="18" charset="-128"/>
                </a:rPr>
                <a:t>30</a:t>
              </a:r>
            </a:p>
          </p:txBody>
        </p:sp>
        <p:sp>
          <p:nvSpPr>
            <p:cNvPr id="11274" name="Text Box 7"/>
            <p:cNvSpPr txBox="1">
              <a:spLocks noChangeArrowheads="1"/>
            </p:cNvSpPr>
            <p:nvPr/>
          </p:nvSpPr>
          <p:spPr bwMode="auto">
            <a:xfrm>
              <a:off x="2304" y="1230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>
                  <a:ea typeface="ＭＳ Ｐ明朝" pitchFamily="18" charset="-128"/>
                </a:rPr>
                <a:t>60</a:t>
              </a:r>
            </a:p>
          </p:txBody>
        </p:sp>
        <p:sp>
          <p:nvSpPr>
            <p:cNvPr id="11275" name="Text Box 8"/>
            <p:cNvSpPr txBox="1">
              <a:spLocks noChangeArrowheads="1"/>
            </p:cNvSpPr>
            <p:nvPr/>
          </p:nvSpPr>
          <p:spPr bwMode="auto">
            <a:xfrm>
              <a:off x="2919" y="1230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>
                  <a:ea typeface="ＭＳ Ｐ明朝" pitchFamily="18" charset="-128"/>
                </a:rPr>
                <a:t>90</a:t>
              </a:r>
            </a:p>
          </p:txBody>
        </p:sp>
        <p:sp>
          <p:nvSpPr>
            <p:cNvPr id="11276" name="Text Box 9"/>
            <p:cNvSpPr txBox="1">
              <a:spLocks noChangeArrowheads="1"/>
            </p:cNvSpPr>
            <p:nvPr/>
          </p:nvSpPr>
          <p:spPr bwMode="auto">
            <a:xfrm>
              <a:off x="3447" y="1230"/>
              <a:ext cx="4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>
                  <a:ea typeface="ＭＳ Ｐ明朝" pitchFamily="18" charset="-128"/>
                </a:rPr>
                <a:t>120</a:t>
              </a:r>
            </a:p>
          </p:txBody>
        </p:sp>
        <p:sp>
          <p:nvSpPr>
            <p:cNvPr id="11277" name="Text Box 10"/>
            <p:cNvSpPr txBox="1">
              <a:spLocks noChangeArrowheads="1"/>
            </p:cNvSpPr>
            <p:nvPr/>
          </p:nvSpPr>
          <p:spPr bwMode="auto">
            <a:xfrm>
              <a:off x="4071" y="1230"/>
              <a:ext cx="4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>
                  <a:ea typeface="ＭＳ Ｐ明朝" pitchFamily="18" charset="-128"/>
                </a:rPr>
                <a:t>150</a:t>
              </a:r>
            </a:p>
          </p:txBody>
        </p:sp>
        <p:sp>
          <p:nvSpPr>
            <p:cNvPr id="11278" name="Text Box 11"/>
            <p:cNvSpPr txBox="1">
              <a:spLocks noChangeArrowheads="1"/>
            </p:cNvSpPr>
            <p:nvPr/>
          </p:nvSpPr>
          <p:spPr bwMode="auto">
            <a:xfrm>
              <a:off x="4665" y="1230"/>
              <a:ext cx="61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>
                  <a:ea typeface="ＭＳ Ｐ明朝" pitchFamily="18" charset="-128"/>
                </a:rPr>
                <a:t>180 deg</a:t>
              </a:r>
              <a:endParaRPr lang="ja-JP" altLang="en-US">
                <a:ea typeface="ＭＳ Ｐ明朝" pitchFamily="18" charset="-128"/>
              </a:endParaRPr>
            </a:p>
          </p:txBody>
        </p:sp>
      </p:grp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1066800" y="5513388"/>
            <a:ext cx="73152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2200" dirty="0" err="1">
                <a:latin typeface="+mn-ea"/>
                <a:ea typeface="+mn-ea"/>
              </a:rPr>
              <a:t>Nagasawa</a:t>
            </a:r>
            <a:r>
              <a:rPr lang="en-US" altLang="ja-JP" sz="2200" dirty="0">
                <a:latin typeface="+mn-ea"/>
                <a:ea typeface="+mn-ea"/>
              </a:rPr>
              <a:t>, Ida, &amp; </a:t>
            </a:r>
            <a:r>
              <a:rPr lang="en-US" altLang="ja-JP" sz="2200" dirty="0" err="1">
                <a:latin typeface="+mn-ea"/>
                <a:ea typeface="+mn-ea"/>
              </a:rPr>
              <a:t>Bessho</a:t>
            </a:r>
            <a:r>
              <a:rPr lang="en-US" altLang="ja-JP" sz="2200" dirty="0">
                <a:latin typeface="+mn-ea"/>
                <a:ea typeface="+mn-ea"/>
              </a:rPr>
              <a:t> (2008) 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33400" y="1138238"/>
            <a:ext cx="80772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400" dirty="0">
                <a:solidFill>
                  <a:srgbClr val="FF0000"/>
                </a:solidFill>
                <a:latin typeface="+mn-lt"/>
                <a:ea typeface="ＭＳ Ｐゴシック" pitchFamily="50" charset="-128"/>
              </a:rPr>
              <a:t>Misaligned and even retrograde planets are predicted.</a:t>
            </a:r>
            <a:endParaRPr lang="ja-JP" altLang="en-US" sz="2400" dirty="0">
              <a:solidFill>
                <a:srgbClr val="FF0000"/>
              </a:solidFill>
              <a:latin typeface="+mn-lt"/>
              <a:ea typeface="ＭＳ Ｐゴシック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33400" y="6019800"/>
            <a:ext cx="8077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400" dirty="0">
                <a:solidFill>
                  <a:srgbClr val="00B050"/>
                </a:solidFill>
                <a:latin typeface="+mn-lt"/>
                <a:ea typeface="ＭＳ Ｐゴシック" pitchFamily="50" charset="-128"/>
              </a:rPr>
              <a:t>How can we confirm these models by observations?</a:t>
            </a:r>
            <a:endParaRPr lang="ja-JP" altLang="en-US" sz="2400" dirty="0">
              <a:solidFill>
                <a:srgbClr val="00B050"/>
              </a:solidFill>
              <a:latin typeface="+mn-lt"/>
              <a:ea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Outline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447800"/>
            <a:ext cx="7086600" cy="4724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altLang="ja-JP" dirty="0" smtClean="0"/>
              <a:t> Introduction of transit photometry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altLang="ja-JP" dirty="0" smtClean="0"/>
              <a:t> Further studies for transiting planets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altLang="ja-JP" dirty="0" smtClean="0"/>
              <a:t> Future studies in this field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タイトル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ja-JP" sz="3600" dirty="0" err="1" smtClean="0"/>
              <a:t>Prograde</a:t>
            </a:r>
            <a:r>
              <a:rPr lang="en-US" altLang="ja-JP" sz="3600" dirty="0" smtClean="0"/>
              <a:t> </a:t>
            </a:r>
            <a:r>
              <a:rPr lang="en-US" altLang="ja-JP" sz="3600" dirty="0" err="1" smtClean="0"/>
              <a:t>Exoplanet</a:t>
            </a:r>
            <a:r>
              <a:rPr lang="en-US" altLang="ja-JP" sz="3600" dirty="0" smtClean="0"/>
              <a:t>: TrES-1b</a:t>
            </a:r>
            <a:endParaRPr lang="ja-JP" altLang="en-US" sz="3600" dirty="0" smtClean="0"/>
          </a:p>
        </p:txBody>
      </p:sp>
      <p:grpSp>
        <p:nvGrpSpPr>
          <p:cNvPr id="2" name="グループ化 5"/>
          <p:cNvGrpSpPr>
            <a:grpSpLocks/>
          </p:cNvGrpSpPr>
          <p:nvPr/>
        </p:nvGrpSpPr>
        <p:grpSpPr bwMode="auto">
          <a:xfrm>
            <a:off x="228600" y="1757363"/>
            <a:ext cx="8639175" cy="3195637"/>
            <a:chOff x="228600" y="1676400"/>
            <a:chExt cx="8639297" cy="3195637"/>
          </a:xfrm>
        </p:grpSpPr>
        <p:pic>
          <p:nvPicPr>
            <p:cNvPr id="18439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1676400"/>
              <a:ext cx="8639297" cy="256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0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8600" y="4191000"/>
              <a:ext cx="8610599" cy="681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テキスト ボックス 6"/>
          <p:cNvSpPr txBox="1"/>
          <p:nvPr/>
        </p:nvSpPr>
        <p:spPr>
          <a:xfrm>
            <a:off x="0" y="1138238"/>
            <a:ext cx="9144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400" dirty="0">
                <a:solidFill>
                  <a:srgbClr val="FF0000"/>
                </a:solidFill>
                <a:latin typeface="+mn-lt"/>
                <a:ea typeface="ＭＳ Ｐゴシック" pitchFamily="50" charset="-128"/>
              </a:rPr>
              <a:t>Our first observation with Subaru/HDS.</a:t>
            </a:r>
            <a:endParaRPr lang="ja-JP" altLang="en-US" sz="2400" dirty="0">
              <a:solidFill>
                <a:srgbClr val="FF0000"/>
              </a:solidFill>
              <a:latin typeface="+mn-lt"/>
              <a:ea typeface="ＭＳ Ｐゴシック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28600" y="5032375"/>
            <a:ext cx="86868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ja-JP" sz="2400" dirty="0">
                <a:solidFill>
                  <a:srgbClr val="0000FF"/>
                </a:solidFill>
                <a:latin typeface="+mn-lt"/>
                <a:ea typeface="ＭＳ Ｐゴシック" pitchFamily="50" charset="-128"/>
              </a:rPr>
              <a:t>Thanks to Subaru, clear detection of the </a:t>
            </a:r>
            <a:r>
              <a:rPr lang="en-US" altLang="ja-JP" sz="2400" dirty="0" err="1">
                <a:solidFill>
                  <a:srgbClr val="0000FF"/>
                </a:solidFill>
                <a:latin typeface="+mn-lt"/>
                <a:ea typeface="ＭＳ Ｐゴシック" pitchFamily="50" charset="-128"/>
              </a:rPr>
              <a:t>Rossiter</a:t>
            </a:r>
            <a:r>
              <a:rPr lang="en-US" altLang="ja-JP" sz="2400" dirty="0">
                <a:solidFill>
                  <a:srgbClr val="0000FF"/>
                </a:solidFill>
                <a:latin typeface="+mn-lt"/>
                <a:ea typeface="ＭＳ Ｐゴシック" pitchFamily="50" charset="-128"/>
              </a:rPr>
              <a:t> effect.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ja-JP" sz="2400" dirty="0">
                <a:solidFill>
                  <a:srgbClr val="339933"/>
                </a:solidFill>
                <a:latin typeface="+mn-lt"/>
                <a:ea typeface="ＭＳ Ｐゴシック" pitchFamily="50" charset="-128"/>
              </a:rPr>
              <a:t>We confirmed a </a:t>
            </a:r>
            <a:r>
              <a:rPr lang="en-US" altLang="ja-JP" sz="2400" dirty="0" err="1">
                <a:solidFill>
                  <a:srgbClr val="339933"/>
                </a:solidFill>
                <a:latin typeface="+mn-lt"/>
                <a:ea typeface="ＭＳ Ｐゴシック" pitchFamily="50" charset="-128"/>
              </a:rPr>
              <a:t>prograde</a:t>
            </a:r>
            <a:r>
              <a:rPr lang="en-US" altLang="ja-JP" sz="2400" dirty="0">
                <a:solidFill>
                  <a:srgbClr val="339933"/>
                </a:solidFill>
                <a:latin typeface="+mn-lt"/>
                <a:ea typeface="ＭＳ Ｐゴシック" pitchFamily="50" charset="-128"/>
              </a:rPr>
              <a:t> orbit and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ja-JP" sz="2400" dirty="0">
                <a:solidFill>
                  <a:srgbClr val="339933"/>
                </a:solidFill>
                <a:latin typeface="+mn-lt"/>
                <a:ea typeface="ＭＳ Ｐゴシック" pitchFamily="50" charset="-128"/>
              </a:rPr>
              <a:t>the spin-orbit alignment of the planet.</a:t>
            </a:r>
            <a:endParaRPr lang="ja-JP" altLang="en-US" sz="2400" dirty="0">
              <a:solidFill>
                <a:srgbClr val="339933"/>
              </a:solidFill>
              <a:latin typeface="+mn-lt"/>
              <a:ea typeface="ＭＳ Ｐゴシック" pitchFamily="50" charset="-128"/>
            </a:endParaRPr>
          </a:p>
        </p:txBody>
      </p:sp>
      <p:sp>
        <p:nvSpPr>
          <p:cNvPr id="18438" name="Text Box 3"/>
          <p:cNvSpPr txBox="1">
            <a:spLocks noChangeArrowheads="1"/>
          </p:cNvSpPr>
          <p:nvPr/>
        </p:nvSpPr>
        <p:spPr bwMode="auto">
          <a:xfrm>
            <a:off x="6019800" y="4632325"/>
            <a:ext cx="281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000">
                <a:latin typeface="Comic Sans MS" pitchFamily="66" charset="0"/>
              </a:rPr>
              <a:t>NN et al. (2007)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タイトル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ja-JP" sz="3600" dirty="0" smtClean="0"/>
              <a:t>Aligned </a:t>
            </a:r>
            <a:r>
              <a:rPr lang="en-US" altLang="ja-JP" sz="3600" dirty="0" err="1" smtClean="0"/>
              <a:t>Ecctentric</a:t>
            </a:r>
            <a:r>
              <a:rPr lang="en-US" altLang="ja-JP" sz="3600" dirty="0" smtClean="0"/>
              <a:t> Planet: HD17156b</a:t>
            </a:r>
            <a:endParaRPr lang="ja-JP" altLang="en-US" sz="3600" dirty="0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9200"/>
            <a:ext cx="4445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2514600"/>
            <a:ext cx="525780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線コネクタ 6"/>
          <p:cNvCxnSpPr/>
          <p:nvPr/>
        </p:nvCxnSpPr>
        <p:spPr>
          <a:xfrm rot="16200000" flipH="1">
            <a:off x="2628900" y="2705100"/>
            <a:ext cx="1676400" cy="1143000"/>
          </a:xfrm>
          <a:prstGeom prst="line">
            <a:avLst/>
          </a:prstGeom>
          <a:ln w="31750">
            <a:solidFill>
              <a:srgbClr val="339933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2971800" y="1981200"/>
            <a:ext cx="2057400" cy="533400"/>
          </a:xfrm>
          <a:prstGeom prst="line">
            <a:avLst/>
          </a:prstGeom>
          <a:ln w="31750">
            <a:solidFill>
              <a:srgbClr val="339933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914400" y="5815013"/>
            <a:ext cx="73152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ja-JP" sz="2400" dirty="0">
                <a:solidFill>
                  <a:srgbClr val="0000FF"/>
                </a:solidFill>
                <a:latin typeface="+mn-lt"/>
                <a:ea typeface="ＭＳ Ｐゴシック" pitchFamily="50" charset="-128"/>
              </a:rPr>
              <a:t>Well aligned in spite of its eccentricity.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800600" y="1303338"/>
            <a:ext cx="41148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400" dirty="0">
                <a:solidFill>
                  <a:srgbClr val="FF0000"/>
                </a:solidFill>
                <a:latin typeface="+mn-lt"/>
                <a:ea typeface="ＭＳ Ｐゴシック" pitchFamily="50" charset="-128"/>
              </a:rPr>
              <a:t>Eccentric planet with the orbital period of 21.2 days.</a:t>
            </a:r>
            <a:endParaRPr lang="ja-JP" altLang="en-US" sz="2400" dirty="0">
              <a:solidFill>
                <a:srgbClr val="FF0000"/>
              </a:solidFill>
              <a:latin typeface="+mn-lt"/>
              <a:ea typeface="ＭＳ Ｐゴシック" pitchFamily="50" charset="-128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81000" y="4572000"/>
            <a:ext cx="2895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2000" dirty="0">
                <a:latin typeface="Comic Sans MS" pitchFamily="66" charset="0"/>
                <a:ea typeface="ＭＳ Ｐゴシック" pitchFamily="50" charset="-128"/>
              </a:rPr>
              <a:t>NN et al. (2009a)</a:t>
            </a:r>
            <a:endParaRPr lang="en-US" altLang="ja-JP" sz="2000" dirty="0">
              <a:latin typeface="+mn-ea"/>
              <a:ea typeface="+mn-ea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altLang="ja-JP" sz="2000" dirty="0">
                <a:solidFill>
                  <a:srgbClr val="0000FF"/>
                </a:solidFill>
                <a:latin typeface="+mn-ea"/>
                <a:ea typeface="+mn-ea"/>
              </a:rPr>
              <a:t>λ</a:t>
            </a:r>
            <a:r>
              <a:rPr lang="en-US" altLang="ja-JP" sz="2000" dirty="0">
                <a:solidFill>
                  <a:srgbClr val="0000FF"/>
                </a:solidFill>
                <a:latin typeface="Comic Sans MS" pitchFamily="66" charset="0"/>
                <a:ea typeface="ＭＳ Ｐゴシック" pitchFamily="50" charset="-128"/>
              </a:rPr>
              <a:t> = 10.0 ± 5.1 deg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sz="3600" dirty="0" smtClean="0"/>
              <a:t>Aligned Binary Planet: TrES-4b</a:t>
            </a:r>
            <a:endParaRPr lang="ja-JP" altLang="en-US" sz="3600" dirty="0" smtClean="0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324600" y="5241925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000">
                <a:latin typeface="Comic Sans MS" pitchFamily="66" charset="0"/>
              </a:rPr>
              <a:t>NN et al. in prep.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14400" y="5662613"/>
            <a:ext cx="731520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ja-JP" sz="2400" dirty="0">
                <a:solidFill>
                  <a:srgbClr val="0000FF"/>
                </a:solidFill>
                <a:latin typeface="+mn-lt"/>
                <a:ea typeface="ＭＳ Ｐゴシック" pitchFamily="50" charset="-128"/>
              </a:rPr>
              <a:t>Well aligned in spite of its </a:t>
            </a:r>
            <a:r>
              <a:rPr lang="en-US" altLang="ja-JP" sz="2400" dirty="0" err="1">
                <a:solidFill>
                  <a:srgbClr val="0000FF"/>
                </a:solidFill>
                <a:latin typeface="+mn-lt"/>
                <a:ea typeface="ＭＳ Ｐゴシック" pitchFamily="50" charset="-128"/>
              </a:rPr>
              <a:t>binarity</a:t>
            </a:r>
            <a:r>
              <a:rPr lang="en-US" altLang="ja-JP" sz="2400" dirty="0">
                <a:solidFill>
                  <a:srgbClr val="0000FF"/>
                </a:solidFill>
                <a:latin typeface="+mn-lt"/>
                <a:ea typeface="ＭＳ Ｐゴシック" pitchFamily="50" charset="-128"/>
              </a:rPr>
              <a:t>.</a:t>
            </a:r>
          </a:p>
        </p:txBody>
      </p:sp>
      <p:pic>
        <p:nvPicPr>
          <p:cNvPr id="2048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" y="1809750"/>
            <a:ext cx="836295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600200" y="1214735"/>
            <a:ext cx="6019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2200" dirty="0">
                <a:latin typeface="Comic Sans MS" pitchFamily="66" charset="0"/>
                <a:ea typeface="ＭＳ Ｐゴシック" pitchFamily="50" charset="-128"/>
              </a:rPr>
              <a:t>NN et al. </a:t>
            </a:r>
            <a:r>
              <a:rPr lang="en-US" altLang="ja-JP" sz="2200" dirty="0" smtClean="0">
                <a:latin typeface="Comic Sans MS" pitchFamily="66" charset="0"/>
                <a:ea typeface="ＭＳ Ｐゴシック" pitchFamily="50" charset="-128"/>
              </a:rPr>
              <a:t>in prep.  </a:t>
            </a:r>
            <a:r>
              <a:rPr lang="en-US" altLang="ja-JP" sz="2200" dirty="0">
                <a:solidFill>
                  <a:srgbClr val="0000FF"/>
                </a:solidFill>
                <a:latin typeface="+mn-ea"/>
                <a:ea typeface="+mn-ea"/>
              </a:rPr>
              <a:t>λ</a:t>
            </a:r>
            <a:r>
              <a:rPr lang="en-US" altLang="ja-JP" sz="2200" dirty="0">
                <a:solidFill>
                  <a:srgbClr val="0000FF"/>
                </a:solidFill>
                <a:latin typeface="Comic Sans MS" pitchFamily="66" charset="0"/>
                <a:ea typeface="ＭＳ Ｐゴシック" pitchFamily="50" charset="-128"/>
              </a:rPr>
              <a:t> = 5.3 ± 4.7 deg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タイトル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sz="3600" dirty="0" smtClean="0"/>
              <a:t>Misaligned </a:t>
            </a:r>
            <a:r>
              <a:rPr lang="en-US" altLang="ja-JP" sz="3600" dirty="0" err="1" smtClean="0"/>
              <a:t>Exoplanet</a:t>
            </a:r>
            <a:r>
              <a:rPr lang="en-US" altLang="ja-JP" sz="3600" dirty="0" smtClean="0"/>
              <a:t>: XO-3b</a:t>
            </a:r>
            <a:endParaRPr lang="ja-JP" altLang="en-US" sz="3600" dirty="0" smtClean="0"/>
          </a:p>
        </p:txBody>
      </p:sp>
      <p:pic>
        <p:nvPicPr>
          <p:cNvPr id="21507" name="Picture 3" descr="xo3rossiterr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884613"/>
            <a:ext cx="5943600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33800" y="4037013"/>
            <a:ext cx="2895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2000" dirty="0">
                <a:latin typeface="Comic Sans MS" pitchFamily="66" charset="0"/>
                <a:ea typeface="ＭＳ Ｐゴシック" pitchFamily="50" charset="-128"/>
              </a:rPr>
              <a:t>Winn et al. (2009a)</a:t>
            </a:r>
            <a:endParaRPr lang="en-US" altLang="ja-JP" sz="2000" dirty="0">
              <a:latin typeface="+mn-ea"/>
              <a:ea typeface="+mn-ea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altLang="ja-JP" sz="2000" dirty="0">
                <a:solidFill>
                  <a:srgbClr val="0000FF"/>
                </a:solidFill>
                <a:latin typeface="+mn-ea"/>
                <a:ea typeface="+mn-ea"/>
              </a:rPr>
              <a:t>λ</a:t>
            </a:r>
            <a:r>
              <a:rPr lang="en-US" altLang="ja-JP" sz="2000" dirty="0">
                <a:solidFill>
                  <a:srgbClr val="0000FF"/>
                </a:solidFill>
                <a:latin typeface="Comic Sans MS" pitchFamily="66" charset="0"/>
                <a:ea typeface="ＭＳ Ｐゴシック" pitchFamily="50" charset="-128"/>
              </a:rPr>
              <a:t> = 37.3 ± 3.7 deg</a:t>
            </a:r>
          </a:p>
        </p:txBody>
      </p:sp>
      <p:grpSp>
        <p:nvGrpSpPr>
          <p:cNvPr id="2" name="グループ化 8"/>
          <p:cNvGrpSpPr>
            <a:grpSpLocks/>
          </p:cNvGrpSpPr>
          <p:nvPr/>
        </p:nvGrpSpPr>
        <p:grpSpPr bwMode="auto">
          <a:xfrm>
            <a:off x="1905000" y="1143000"/>
            <a:ext cx="5286375" cy="2590800"/>
            <a:chOff x="428625" y="3908386"/>
            <a:chExt cx="5591175" cy="2949614"/>
          </a:xfrm>
        </p:grpSpPr>
        <p:pic>
          <p:nvPicPr>
            <p:cNvPr id="21511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8625" y="3908386"/>
              <a:ext cx="5591175" cy="2949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正方形/長方形 7"/>
            <p:cNvSpPr/>
            <p:nvPr/>
          </p:nvSpPr>
          <p:spPr>
            <a:xfrm>
              <a:off x="4953616" y="4268052"/>
              <a:ext cx="685045" cy="3795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191000" y="1355725"/>
            <a:ext cx="2895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2000" dirty="0" err="1">
                <a:latin typeface="Comic Sans MS" pitchFamily="66" charset="0"/>
                <a:ea typeface="ＭＳ Ｐゴシック" pitchFamily="50" charset="-128"/>
              </a:rPr>
              <a:t>Hebrard</a:t>
            </a:r>
            <a:r>
              <a:rPr lang="en-US" altLang="ja-JP" sz="2000" dirty="0">
                <a:latin typeface="Comic Sans MS" pitchFamily="66" charset="0"/>
                <a:ea typeface="ＭＳ Ｐゴシック" pitchFamily="50" charset="-128"/>
              </a:rPr>
              <a:t> et al. (2008)</a:t>
            </a:r>
            <a:endParaRPr lang="en-US" altLang="ja-JP" sz="2000" dirty="0">
              <a:latin typeface="+mn-ea"/>
              <a:ea typeface="+mn-ea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altLang="ja-JP" sz="2000" dirty="0">
                <a:solidFill>
                  <a:srgbClr val="0000FF"/>
                </a:solidFill>
                <a:latin typeface="+mn-ea"/>
                <a:ea typeface="+mn-ea"/>
              </a:rPr>
              <a:t>λ</a:t>
            </a:r>
            <a:r>
              <a:rPr lang="en-US" altLang="ja-JP" sz="2000" dirty="0">
                <a:solidFill>
                  <a:srgbClr val="0000FF"/>
                </a:solidFill>
                <a:latin typeface="Comic Sans MS" pitchFamily="66" charset="0"/>
                <a:ea typeface="ＭＳ Ｐゴシック" pitchFamily="50" charset="-128"/>
              </a:rPr>
              <a:t> = 70 ± 15 deg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タイトル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sz="3600" dirty="0" smtClean="0"/>
              <a:t>Misaligned </a:t>
            </a:r>
            <a:r>
              <a:rPr lang="en-US" altLang="ja-JP" sz="3600" dirty="0" err="1" smtClean="0"/>
              <a:t>Exoplanet</a:t>
            </a:r>
            <a:r>
              <a:rPr lang="en-US" altLang="ja-JP" sz="3600" dirty="0" smtClean="0"/>
              <a:t>: HD80606b</a:t>
            </a:r>
            <a:endParaRPr lang="ja-JP" altLang="en-US" sz="3600" dirty="0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817938"/>
            <a:ext cx="6348413" cy="281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057400" y="5257800"/>
            <a:ext cx="2895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2000" dirty="0">
                <a:latin typeface="Comic Sans MS" pitchFamily="66" charset="0"/>
                <a:ea typeface="ＭＳ Ｐゴシック" pitchFamily="50" charset="-128"/>
              </a:rPr>
              <a:t>Winn et al. (2009b)</a:t>
            </a:r>
            <a:endParaRPr lang="en-US" altLang="ja-JP" sz="2000" dirty="0">
              <a:latin typeface="+mn-ea"/>
              <a:ea typeface="+mn-ea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altLang="ja-JP" sz="2000" dirty="0">
                <a:solidFill>
                  <a:srgbClr val="0000FF"/>
                </a:solidFill>
                <a:latin typeface="+mn-ea"/>
                <a:ea typeface="+mn-ea"/>
              </a:rPr>
              <a:t>λ</a:t>
            </a:r>
            <a:r>
              <a:rPr lang="en-US" altLang="ja-JP" sz="2000" dirty="0">
                <a:solidFill>
                  <a:srgbClr val="0000FF"/>
                </a:solidFill>
                <a:latin typeface="Comic Sans MS" pitchFamily="66" charset="0"/>
                <a:ea typeface="ＭＳ Ｐゴシック" pitchFamily="50" charset="-128"/>
              </a:rPr>
              <a:t> = 53 (+34, -21) deg</a:t>
            </a:r>
          </a:p>
        </p:txBody>
      </p:sp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058863"/>
            <a:ext cx="6477000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057400" y="2514600"/>
            <a:ext cx="2895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2000" dirty="0">
                <a:latin typeface="Comic Sans MS" pitchFamily="66" charset="0"/>
                <a:ea typeface="ＭＳ Ｐゴシック" pitchFamily="50" charset="-128"/>
              </a:rPr>
              <a:t>Pont et al. (2009)</a:t>
            </a:r>
            <a:endParaRPr lang="en-US" altLang="ja-JP" sz="2000" dirty="0">
              <a:latin typeface="+mn-ea"/>
              <a:ea typeface="+mn-ea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altLang="ja-JP" sz="2000" dirty="0">
                <a:solidFill>
                  <a:srgbClr val="0000FF"/>
                </a:solidFill>
                <a:latin typeface="+mn-ea"/>
                <a:ea typeface="+mn-ea"/>
              </a:rPr>
              <a:t>λ</a:t>
            </a:r>
            <a:r>
              <a:rPr lang="en-US" altLang="ja-JP" sz="2000" dirty="0">
                <a:solidFill>
                  <a:srgbClr val="0000FF"/>
                </a:solidFill>
                <a:latin typeface="Comic Sans MS" pitchFamily="66" charset="0"/>
                <a:ea typeface="ＭＳ Ｐゴシック" pitchFamily="50" charset="-128"/>
              </a:rPr>
              <a:t> = 50 (+61, -36) deg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タイトル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sz="3600" dirty="0" smtClean="0"/>
              <a:t>Misaligned </a:t>
            </a:r>
            <a:r>
              <a:rPr lang="en-US" altLang="ja-JP" sz="3600" dirty="0" err="1" smtClean="0"/>
              <a:t>Exoplanet</a:t>
            </a:r>
            <a:r>
              <a:rPr lang="en-US" altLang="ja-JP" sz="3600" dirty="0" smtClean="0"/>
              <a:t>: WASP-14b</a:t>
            </a:r>
            <a:endParaRPr lang="ja-JP" altLang="en-US" sz="3600" dirty="0" smtClean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788" y="1752600"/>
            <a:ext cx="815181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124200" y="4267200"/>
            <a:ext cx="28956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2000" dirty="0">
                <a:latin typeface="Comic Sans MS" pitchFamily="66" charset="0"/>
                <a:ea typeface="ＭＳ Ｐゴシック" pitchFamily="50" charset="-128"/>
              </a:rPr>
              <a:t>Johnson et al. (2009)</a:t>
            </a:r>
            <a:endParaRPr lang="en-US" altLang="ja-JP" sz="2000" dirty="0">
              <a:latin typeface="+mn-ea"/>
              <a:ea typeface="+mn-ea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altLang="ja-JP" sz="2000" dirty="0">
                <a:solidFill>
                  <a:srgbClr val="0000FF"/>
                </a:solidFill>
                <a:latin typeface="+mn-ea"/>
                <a:ea typeface="+mn-ea"/>
              </a:rPr>
              <a:t>λ</a:t>
            </a:r>
            <a:r>
              <a:rPr lang="en-US" altLang="ja-JP" sz="2000" dirty="0">
                <a:solidFill>
                  <a:srgbClr val="0000FF"/>
                </a:solidFill>
                <a:latin typeface="Comic Sans MS" pitchFamily="66" charset="0"/>
                <a:ea typeface="ＭＳ Ｐゴシック" pitchFamily="50" charset="-128"/>
              </a:rPr>
              <a:t> = -33.1 ± 7.4 deg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タイトル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ja-JP" sz="3600" dirty="0" smtClean="0"/>
              <a:t>First Retrograde </a:t>
            </a:r>
            <a:r>
              <a:rPr lang="en-US" altLang="ja-JP" sz="3600" dirty="0" err="1" smtClean="0"/>
              <a:t>Exoplanet</a:t>
            </a:r>
            <a:r>
              <a:rPr lang="en-US" altLang="ja-JP" sz="3600" dirty="0" smtClean="0"/>
              <a:t>: HAT-P-7b</a:t>
            </a:r>
            <a:endParaRPr lang="ja-JP" altLang="en-US" sz="3600" dirty="0" smtClean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8238" y="4125913"/>
            <a:ext cx="6786562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119188"/>
            <a:ext cx="6672263" cy="291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038600" y="3176588"/>
            <a:ext cx="38100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2000" dirty="0">
                <a:latin typeface="Comic Sans MS" pitchFamily="66" charset="0"/>
                <a:ea typeface="ＭＳ Ｐゴシック" pitchFamily="50" charset="-128"/>
              </a:rPr>
              <a:t>NN et al. (2009b)</a:t>
            </a:r>
            <a:endParaRPr lang="en-US" altLang="ja-JP" sz="2000" dirty="0">
              <a:latin typeface="+mn-ea"/>
              <a:ea typeface="+mn-ea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altLang="ja-JP" sz="2000" dirty="0">
                <a:solidFill>
                  <a:srgbClr val="0000FF"/>
                </a:solidFill>
                <a:latin typeface="+mn-ea"/>
                <a:ea typeface="+mn-ea"/>
              </a:rPr>
              <a:t>λ</a:t>
            </a:r>
            <a:r>
              <a:rPr lang="en-US" altLang="ja-JP" sz="2000" dirty="0">
                <a:solidFill>
                  <a:srgbClr val="0000FF"/>
                </a:solidFill>
                <a:latin typeface="Comic Sans MS" pitchFamily="66" charset="0"/>
                <a:ea typeface="ＭＳ Ｐゴシック" pitchFamily="50" charset="-128"/>
              </a:rPr>
              <a:t> = -132.6 (+12.6, -21.5) deg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52600" y="4191000"/>
            <a:ext cx="38100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2000" dirty="0">
                <a:latin typeface="Comic Sans MS" pitchFamily="66" charset="0"/>
                <a:ea typeface="ＭＳ Ｐゴシック" pitchFamily="50" charset="-128"/>
              </a:rPr>
              <a:t>Winn et al. (2009c)</a:t>
            </a:r>
            <a:endParaRPr lang="en-US" altLang="ja-JP" sz="2000" dirty="0">
              <a:latin typeface="+mn-ea"/>
              <a:ea typeface="+mn-ea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altLang="ja-JP" sz="2000" dirty="0">
                <a:solidFill>
                  <a:srgbClr val="0000FF"/>
                </a:solidFill>
                <a:latin typeface="+mn-ea"/>
                <a:ea typeface="+mn-ea"/>
              </a:rPr>
              <a:t>λ</a:t>
            </a:r>
            <a:r>
              <a:rPr lang="en-US" altLang="ja-JP" sz="2000" dirty="0">
                <a:solidFill>
                  <a:srgbClr val="0000FF"/>
                </a:solidFill>
                <a:latin typeface="Comic Sans MS" pitchFamily="66" charset="0"/>
                <a:ea typeface="ＭＳ Ｐゴシック" pitchFamily="50" charset="-128"/>
              </a:rPr>
              <a:t> = -177.5 ± 9.4 deg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/>
          <a:p>
            <a:r>
              <a:rPr kumimoji="1" lang="en-US" altLang="ja-JP" sz="3600" dirty="0" smtClean="0"/>
              <a:t>Probable Retrograde Planet: WASP-17b</a:t>
            </a:r>
            <a:endParaRPr kumimoji="1" lang="ja-JP" alt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882" y="1185862"/>
            <a:ext cx="4289518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895600" y="6248400"/>
            <a:ext cx="3276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2000" dirty="0" smtClean="0">
                <a:latin typeface="Comic Sans MS" pitchFamily="66" charset="0"/>
              </a:rPr>
              <a:t>Anderson</a:t>
            </a:r>
            <a:r>
              <a:rPr lang="en-US" altLang="ja-JP" sz="2000" dirty="0" smtClean="0">
                <a:latin typeface="Comic Sans MS" pitchFamily="66" charset="0"/>
                <a:ea typeface="ＭＳ Ｐゴシック" pitchFamily="50" charset="-128"/>
              </a:rPr>
              <a:t> </a:t>
            </a:r>
            <a:r>
              <a:rPr lang="en-US" altLang="ja-JP" sz="2000" dirty="0">
                <a:latin typeface="Comic Sans MS" pitchFamily="66" charset="0"/>
                <a:ea typeface="ＭＳ Ｐゴシック" pitchFamily="50" charset="-128"/>
              </a:rPr>
              <a:t>et al. (</a:t>
            </a:r>
            <a:r>
              <a:rPr lang="en-US" altLang="ja-JP" sz="2000" dirty="0" smtClean="0">
                <a:latin typeface="Comic Sans MS" pitchFamily="66" charset="0"/>
                <a:ea typeface="ＭＳ Ｐゴシック" pitchFamily="50" charset="-128"/>
              </a:rPr>
              <a:t>2009)</a:t>
            </a:r>
            <a:endParaRPr lang="en-US" altLang="ja-JP" sz="2000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533400" y="838200"/>
            <a:ext cx="8001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5000"/>
              </a:lnSpc>
              <a:spcBef>
                <a:spcPct val="20000"/>
              </a:spcBef>
              <a:buFont typeface="Wingdings" pitchFamily="2" charset="2"/>
              <a:buChar char="u"/>
            </a:pPr>
            <a:r>
              <a:rPr lang="en-US" altLang="ja-JP" sz="1800" dirty="0">
                <a:latin typeface="Comic Sans MS" pitchFamily="66" charset="0"/>
                <a:ea typeface="Osaka" pitchFamily="50" charset="-128"/>
              </a:rPr>
              <a:t>HD209458    </a:t>
            </a:r>
            <a:r>
              <a:rPr lang="en-US" altLang="ja-JP" sz="1800" dirty="0" err="1" smtClean="0">
                <a:latin typeface="Comic Sans MS" pitchFamily="66" charset="0"/>
                <a:ea typeface="Osaka" pitchFamily="50" charset="-128"/>
              </a:rPr>
              <a:t>Queloz</a:t>
            </a:r>
            <a:r>
              <a:rPr lang="en-US" altLang="ja-JP" sz="1800" dirty="0" smtClean="0">
                <a:latin typeface="Comic Sans MS" pitchFamily="66" charset="0"/>
                <a:ea typeface="Osaka" pitchFamily="50" charset="-128"/>
              </a:rPr>
              <a:t>+ </a:t>
            </a:r>
            <a:r>
              <a:rPr lang="en-US" altLang="ja-JP" sz="1800" dirty="0">
                <a:latin typeface="Comic Sans MS" pitchFamily="66" charset="0"/>
                <a:ea typeface="Osaka" pitchFamily="50" charset="-128"/>
              </a:rPr>
              <a:t>2000, </a:t>
            </a:r>
            <a:r>
              <a:rPr lang="en-US" altLang="ja-JP" sz="1800" dirty="0" smtClean="0">
                <a:latin typeface="Comic Sans MS" pitchFamily="66" charset="0"/>
                <a:ea typeface="Osaka" pitchFamily="50" charset="-128"/>
              </a:rPr>
              <a:t>Winn+ </a:t>
            </a:r>
            <a:r>
              <a:rPr lang="en-US" altLang="ja-JP" sz="1800" dirty="0">
                <a:latin typeface="Comic Sans MS" pitchFamily="66" charset="0"/>
                <a:ea typeface="Osaka" pitchFamily="50" charset="-128"/>
              </a:rPr>
              <a:t>2005</a:t>
            </a: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buFont typeface="Wingdings" pitchFamily="2" charset="2"/>
              <a:buChar char="u"/>
            </a:pPr>
            <a:r>
              <a:rPr lang="en-US" altLang="ja-JP" sz="1800" dirty="0">
                <a:latin typeface="Comic Sans MS" pitchFamily="66" charset="0"/>
                <a:ea typeface="Osaka" pitchFamily="50" charset="-128"/>
              </a:rPr>
              <a:t>HD189733     </a:t>
            </a:r>
            <a:r>
              <a:rPr lang="en-US" altLang="ja-JP" sz="1800" dirty="0" smtClean="0">
                <a:latin typeface="Comic Sans MS" pitchFamily="66" charset="0"/>
                <a:ea typeface="Osaka" pitchFamily="50" charset="-128"/>
              </a:rPr>
              <a:t>Winn+ </a:t>
            </a:r>
            <a:r>
              <a:rPr lang="en-US" altLang="ja-JP" sz="1800" dirty="0">
                <a:latin typeface="Comic Sans MS" pitchFamily="66" charset="0"/>
                <a:ea typeface="Osaka" pitchFamily="50" charset="-128"/>
              </a:rPr>
              <a:t>2006</a:t>
            </a: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buFont typeface="Wingdings" pitchFamily="2" charset="2"/>
              <a:buChar char="u"/>
            </a:pPr>
            <a:r>
              <a:rPr lang="en-US" altLang="ja-JP" sz="1800" dirty="0">
                <a:latin typeface="Comic Sans MS" pitchFamily="66" charset="0"/>
                <a:ea typeface="Osaka" pitchFamily="50" charset="-128"/>
              </a:rPr>
              <a:t>TrES-1          </a:t>
            </a:r>
            <a:r>
              <a:rPr lang="en-US" altLang="ja-JP" sz="1800" dirty="0" smtClean="0">
                <a:latin typeface="Comic Sans MS" pitchFamily="66" charset="0"/>
                <a:ea typeface="Osaka" pitchFamily="50" charset="-128"/>
              </a:rPr>
              <a:t>Narita+ </a:t>
            </a:r>
            <a:r>
              <a:rPr lang="en-US" altLang="ja-JP" sz="1800" dirty="0">
                <a:latin typeface="Comic Sans MS" pitchFamily="66" charset="0"/>
                <a:ea typeface="Osaka" pitchFamily="50" charset="-128"/>
              </a:rPr>
              <a:t>2007</a:t>
            </a: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buFont typeface="Wingdings" pitchFamily="2" charset="2"/>
              <a:buChar char="u"/>
            </a:pPr>
            <a:r>
              <a:rPr lang="en-US" altLang="ja-JP" sz="1800" dirty="0">
                <a:solidFill>
                  <a:srgbClr val="FF0000"/>
                </a:solidFill>
                <a:latin typeface="Comic Sans MS" pitchFamily="66" charset="0"/>
                <a:ea typeface="Osaka" pitchFamily="50" charset="-128"/>
              </a:rPr>
              <a:t>HAT-P-2 </a:t>
            </a:r>
            <a:r>
              <a:rPr lang="en-US" altLang="ja-JP" sz="1800" dirty="0">
                <a:latin typeface="Comic Sans MS" pitchFamily="66" charset="0"/>
                <a:ea typeface="Osaka" pitchFamily="50" charset="-128"/>
              </a:rPr>
              <a:t>       </a:t>
            </a:r>
            <a:r>
              <a:rPr lang="en-US" altLang="ja-JP" sz="1800" dirty="0" smtClean="0">
                <a:latin typeface="Comic Sans MS" pitchFamily="66" charset="0"/>
                <a:ea typeface="Osaka" pitchFamily="50" charset="-128"/>
              </a:rPr>
              <a:t>Winn+ </a:t>
            </a:r>
            <a:r>
              <a:rPr lang="en-US" altLang="ja-JP" sz="1800" dirty="0">
                <a:latin typeface="Comic Sans MS" pitchFamily="66" charset="0"/>
                <a:ea typeface="Osaka" pitchFamily="50" charset="-128"/>
              </a:rPr>
              <a:t>2007, </a:t>
            </a:r>
            <a:r>
              <a:rPr lang="en-US" altLang="ja-JP" sz="1800" dirty="0" err="1" smtClean="0">
                <a:latin typeface="Comic Sans MS" pitchFamily="66" charset="0"/>
                <a:ea typeface="Osaka" pitchFamily="50" charset="-128"/>
              </a:rPr>
              <a:t>Loeillet</a:t>
            </a:r>
            <a:r>
              <a:rPr lang="en-US" altLang="ja-JP" sz="1800" dirty="0" smtClean="0">
                <a:latin typeface="Comic Sans MS" pitchFamily="66" charset="0"/>
                <a:ea typeface="Osaka" pitchFamily="50" charset="-128"/>
              </a:rPr>
              <a:t>+ </a:t>
            </a:r>
            <a:r>
              <a:rPr lang="en-US" altLang="ja-JP" sz="1800" dirty="0">
                <a:latin typeface="Comic Sans MS" pitchFamily="66" charset="0"/>
                <a:ea typeface="Osaka" pitchFamily="50" charset="-128"/>
              </a:rPr>
              <a:t>2008</a:t>
            </a: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buFont typeface="Wingdings" pitchFamily="2" charset="2"/>
              <a:buChar char="u"/>
            </a:pPr>
            <a:r>
              <a:rPr lang="en-US" altLang="ja-JP" sz="1800" dirty="0">
                <a:latin typeface="Comic Sans MS" pitchFamily="66" charset="0"/>
                <a:ea typeface="Osaka" pitchFamily="50" charset="-128"/>
              </a:rPr>
              <a:t>HD149026     </a:t>
            </a:r>
            <a:r>
              <a:rPr lang="en-US" altLang="ja-JP" sz="1800" dirty="0" smtClean="0">
                <a:latin typeface="Comic Sans MS" pitchFamily="66" charset="0"/>
                <a:ea typeface="Osaka" pitchFamily="50" charset="-128"/>
              </a:rPr>
              <a:t>Wolf+ </a:t>
            </a:r>
            <a:r>
              <a:rPr lang="en-US" altLang="ja-JP" sz="1800" dirty="0">
                <a:latin typeface="Comic Sans MS" pitchFamily="66" charset="0"/>
                <a:ea typeface="Osaka" pitchFamily="50" charset="-128"/>
              </a:rPr>
              <a:t>2007</a:t>
            </a: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buFont typeface="Wingdings" pitchFamily="2" charset="2"/>
              <a:buChar char="u"/>
            </a:pPr>
            <a:r>
              <a:rPr lang="en-US" altLang="ja-JP" sz="1800" dirty="0">
                <a:solidFill>
                  <a:srgbClr val="FF0000"/>
                </a:solidFill>
                <a:latin typeface="Comic Sans MS" pitchFamily="66" charset="0"/>
                <a:ea typeface="Osaka" pitchFamily="50" charset="-128"/>
              </a:rPr>
              <a:t>HD17156</a:t>
            </a:r>
            <a:r>
              <a:rPr lang="en-US" altLang="ja-JP" sz="1800" dirty="0">
                <a:latin typeface="Comic Sans MS" pitchFamily="66" charset="0"/>
                <a:ea typeface="Osaka" pitchFamily="50" charset="-128"/>
              </a:rPr>
              <a:t>        Narita+ </a:t>
            </a:r>
            <a:r>
              <a:rPr lang="en-US" altLang="ja-JP" sz="1800" dirty="0" smtClean="0">
                <a:latin typeface="Comic Sans MS" pitchFamily="66" charset="0"/>
                <a:ea typeface="Osaka" pitchFamily="50" charset="-128"/>
              </a:rPr>
              <a:t>2008,2009, </a:t>
            </a:r>
            <a:r>
              <a:rPr lang="en-US" altLang="ja-JP" sz="1800" dirty="0">
                <a:latin typeface="Comic Sans MS" pitchFamily="66" charset="0"/>
                <a:ea typeface="Osaka" pitchFamily="50" charset="-128"/>
              </a:rPr>
              <a:t>Cochran+ 2008, </a:t>
            </a:r>
            <a:r>
              <a:rPr lang="en-US" altLang="ja-JP" sz="1800" dirty="0" err="1">
                <a:latin typeface="Comic Sans MS" pitchFamily="66" charset="0"/>
                <a:ea typeface="Osaka" pitchFamily="50" charset="-128"/>
              </a:rPr>
              <a:t>Barbieri</a:t>
            </a:r>
            <a:r>
              <a:rPr lang="en-US" altLang="ja-JP" sz="1800" dirty="0">
                <a:latin typeface="Comic Sans MS" pitchFamily="66" charset="0"/>
                <a:ea typeface="Osaka" pitchFamily="50" charset="-128"/>
              </a:rPr>
              <a:t>+ 2009</a:t>
            </a: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buFont typeface="Wingdings" pitchFamily="2" charset="2"/>
              <a:buChar char="u"/>
            </a:pPr>
            <a:r>
              <a:rPr lang="en-US" altLang="ja-JP" sz="1800" dirty="0">
                <a:latin typeface="Comic Sans MS" pitchFamily="66" charset="0"/>
                <a:ea typeface="Osaka" pitchFamily="50" charset="-128"/>
              </a:rPr>
              <a:t>TrES-2          </a:t>
            </a:r>
            <a:r>
              <a:rPr lang="en-US" altLang="ja-JP" sz="1800" dirty="0" smtClean="0">
                <a:latin typeface="Comic Sans MS" pitchFamily="66" charset="0"/>
                <a:ea typeface="Osaka" pitchFamily="50" charset="-128"/>
              </a:rPr>
              <a:t>Winn+ </a:t>
            </a:r>
            <a:r>
              <a:rPr lang="en-US" altLang="ja-JP" sz="1800" dirty="0">
                <a:latin typeface="Comic Sans MS" pitchFamily="66" charset="0"/>
                <a:ea typeface="Osaka" pitchFamily="50" charset="-128"/>
              </a:rPr>
              <a:t>2008</a:t>
            </a: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buFont typeface="Wingdings" pitchFamily="2" charset="2"/>
              <a:buChar char="u"/>
            </a:pPr>
            <a:r>
              <a:rPr lang="en-US" altLang="ja-JP" sz="1800" dirty="0" smtClean="0">
                <a:latin typeface="Comic Sans MS" pitchFamily="66" charset="0"/>
                <a:ea typeface="Osaka" pitchFamily="50" charset="-128"/>
              </a:rPr>
              <a:t>CoRoT-2        </a:t>
            </a:r>
            <a:r>
              <a:rPr lang="en-US" altLang="ja-JP" sz="1800" dirty="0" err="1" smtClean="0">
                <a:latin typeface="Comic Sans MS" pitchFamily="66" charset="0"/>
                <a:ea typeface="Osaka" pitchFamily="50" charset="-128"/>
              </a:rPr>
              <a:t>Bouchy</a:t>
            </a:r>
            <a:r>
              <a:rPr lang="en-US" altLang="ja-JP" sz="1800" dirty="0" smtClean="0">
                <a:latin typeface="Comic Sans MS" pitchFamily="66" charset="0"/>
                <a:ea typeface="Osaka" pitchFamily="50" charset="-128"/>
              </a:rPr>
              <a:t>+ </a:t>
            </a:r>
            <a:r>
              <a:rPr lang="en-US" altLang="ja-JP" sz="1800" dirty="0">
                <a:latin typeface="Comic Sans MS" pitchFamily="66" charset="0"/>
                <a:ea typeface="Osaka" pitchFamily="50" charset="-128"/>
              </a:rPr>
              <a:t>2008</a:t>
            </a: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buFont typeface="Wingdings" pitchFamily="2" charset="2"/>
              <a:buChar char="u"/>
            </a:pPr>
            <a:r>
              <a:rPr lang="en-US" altLang="ja-JP" sz="1800" dirty="0">
                <a:solidFill>
                  <a:srgbClr val="FF0000"/>
                </a:solidFill>
                <a:latin typeface="Comic Sans MS" pitchFamily="66" charset="0"/>
                <a:ea typeface="Osaka" pitchFamily="50" charset="-128"/>
              </a:rPr>
              <a:t>XO-3 </a:t>
            </a:r>
            <a:r>
              <a:rPr lang="en-US" altLang="ja-JP" sz="1800" dirty="0">
                <a:latin typeface="Comic Sans MS" pitchFamily="66" charset="0"/>
                <a:ea typeface="Osaka" pitchFamily="50" charset="-128"/>
              </a:rPr>
              <a:t>            </a:t>
            </a:r>
            <a:r>
              <a:rPr lang="en-US" altLang="ja-JP" sz="1800" dirty="0" err="1" smtClean="0">
                <a:latin typeface="Comic Sans MS" pitchFamily="66" charset="0"/>
                <a:ea typeface="Osaka" pitchFamily="50" charset="-128"/>
              </a:rPr>
              <a:t>Hebrard</a:t>
            </a:r>
            <a:r>
              <a:rPr lang="en-US" altLang="ja-JP" sz="1800" dirty="0" smtClean="0">
                <a:latin typeface="Comic Sans MS" pitchFamily="66" charset="0"/>
                <a:ea typeface="Osaka" pitchFamily="50" charset="-128"/>
              </a:rPr>
              <a:t>+ </a:t>
            </a:r>
            <a:r>
              <a:rPr lang="en-US" altLang="ja-JP" sz="1800" dirty="0">
                <a:latin typeface="Comic Sans MS" pitchFamily="66" charset="0"/>
                <a:ea typeface="Osaka" pitchFamily="50" charset="-128"/>
              </a:rPr>
              <a:t>2008, </a:t>
            </a:r>
            <a:r>
              <a:rPr lang="en-US" altLang="ja-JP" sz="1800" dirty="0" smtClean="0">
                <a:latin typeface="Comic Sans MS" pitchFamily="66" charset="0"/>
                <a:ea typeface="Osaka" pitchFamily="50" charset="-128"/>
              </a:rPr>
              <a:t>Winn+ </a:t>
            </a:r>
            <a:r>
              <a:rPr lang="en-US" altLang="ja-JP" sz="1800" dirty="0">
                <a:latin typeface="Comic Sans MS" pitchFamily="66" charset="0"/>
                <a:ea typeface="Osaka" pitchFamily="50" charset="-128"/>
              </a:rPr>
              <a:t>2009</a:t>
            </a: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buFont typeface="Wingdings" pitchFamily="2" charset="2"/>
              <a:buChar char="u"/>
            </a:pPr>
            <a:r>
              <a:rPr lang="en-US" altLang="ja-JP" sz="1800" dirty="0">
                <a:latin typeface="Comic Sans MS" pitchFamily="66" charset="0"/>
                <a:ea typeface="Osaka" pitchFamily="50" charset="-128"/>
              </a:rPr>
              <a:t>HAT-P-1        </a:t>
            </a:r>
            <a:r>
              <a:rPr lang="en-US" altLang="ja-JP" sz="1800" dirty="0" smtClean="0">
                <a:latin typeface="Comic Sans MS" pitchFamily="66" charset="0"/>
                <a:ea typeface="Osaka" pitchFamily="50" charset="-128"/>
              </a:rPr>
              <a:t>Johnson+ 2008</a:t>
            </a: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buFont typeface="Wingdings" pitchFamily="2" charset="2"/>
              <a:buChar char="u"/>
            </a:pPr>
            <a:r>
              <a:rPr lang="en-US" altLang="ja-JP" sz="1800" dirty="0" smtClean="0">
                <a:solidFill>
                  <a:srgbClr val="FF0000"/>
                </a:solidFill>
                <a:latin typeface="Comic Sans MS" pitchFamily="66" charset="0"/>
                <a:ea typeface="Osaka" pitchFamily="50" charset="-128"/>
              </a:rPr>
              <a:t>HD80606</a:t>
            </a:r>
            <a:r>
              <a:rPr lang="en-US" altLang="ja-JP" sz="1800" dirty="0" smtClean="0">
                <a:latin typeface="Comic Sans MS" pitchFamily="66" charset="0"/>
                <a:ea typeface="Osaka" pitchFamily="50" charset="-128"/>
              </a:rPr>
              <a:t>       </a:t>
            </a:r>
            <a:r>
              <a:rPr lang="en-US" altLang="ja-JP" sz="1800" dirty="0" err="1" smtClean="0">
                <a:latin typeface="Comic Sans MS" pitchFamily="66" charset="0"/>
                <a:ea typeface="Osaka" pitchFamily="50" charset="-128"/>
              </a:rPr>
              <a:t>Moutou</a:t>
            </a:r>
            <a:r>
              <a:rPr lang="en-US" altLang="ja-JP" sz="1800" dirty="0" smtClean="0">
                <a:latin typeface="Comic Sans MS" pitchFamily="66" charset="0"/>
                <a:ea typeface="Osaka" pitchFamily="50" charset="-128"/>
              </a:rPr>
              <a:t>+ 2009, Pont+ 2009, Winn+ 2009</a:t>
            </a:r>
            <a:endParaRPr lang="en-US" altLang="ja-JP" sz="1800" dirty="0">
              <a:latin typeface="Comic Sans MS" pitchFamily="66" charset="0"/>
              <a:ea typeface="Osaka" pitchFamily="50" charset="-128"/>
            </a:endParaRP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buFont typeface="Wingdings" pitchFamily="2" charset="2"/>
              <a:buChar char="u"/>
            </a:pPr>
            <a:r>
              <a:rPr lang="en-US" altLang="ja-JP" sz="1800" dirty="0">
                <a:solidFill>
                  <a:srgbClr val="FF0000"/>
                </a:solidFill>
                <a:latin typeface="Comic Sans MS" pitchFamily="66" charset="0"/>
                <a:ea typeface="Osaka" pitchFamily="50" charset="-128"/>
              </a:rPr>
              <a:t>WASP-14</a:t>
            </a:r>
            <a:r>
              <a:rPr lang="en-US" altLang="ja-JP" sz="1800" dirty="0">
                <a:latin typeface="Comic Sans MS" pitchFamily="66" charset="0"/>
                <a:ea typeface="Osaka" pitchFamily="50" charset="-128"/>
              </a:rPr>
              <a:t>       </a:t>
            </a:r>
            <a:r>
              <a:rPr lang="en-US" altLang="ja-JP" sz="1800" dirty="0" smtClean="0">
                <a:latin typeface="Comic Sans MS" pitchFamily="66" charset="0"/>
                <a:ea typeface="Osaka" pitchFamily="50" charset="-128"/>
              </a:rPr>
              <a:t>Joshi+ 2008, Johnson+ 2009</a:t>
            </a: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buFont typeface="Wingdings" pitchFamily="2" charset="2"/>
              <a:buChar char="u"/>
            </a:pPr>
            <a:r>
              <a:rPr lang="en-US" altLang="ja-JP" sz="1800" dirty="0" smtClean="0">
                <a:latin typeface="Comic Sans MS" pitchFamily="66" charset="0"/>
                <a:ea typeface="Osaka" pitchFamily="50" charset="-128"/>
              </a:rPr>
              <a:t>HAT-P-7        Narita+ 2009, Winn+ 2009</a:t>
            </a: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buFont typeface="Wingdings" pitchFamily="2" charset="2"/>
              <a:buChar char="u"/>
            </a:pPr>
            <a:r>
              <a:rPr lang="en-US" altLang="ja-JP" sz="1800" dirty="0" smtClean="0">
                <a:solidFill>
                  <a:srgbClr val="FF0000"/>
                </a:solidFill>
                <a:latin typeface="Comic Sans MS" pitchFamily="66" charset="0"/>
                <a:ea typeface="Osaka" pitchFamily="50" charset="-128"/>
              </a:rPr>
              <a:t>WASP-17 </a:t>
            </a:r>
            <a:r>
              <a:rPr lang="en-US" altLang="ja-JP" sz="1800" dirty="0" smtClean="0">
                <a:latin typeface="Comic Sans MS" pitchFamily="66" charset="0"/>
                <a:ea typeface="Osaka" pitchFamily="50" charset="-128"/>
              </a:rPr>
              <a:t>      Anderson+ 2009</a:t>
            </a: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buFont typeface="Wingdings" pitchFamily="2" charset="2"/>
              <a:buChar char="u"/>
            </a:pPr>
            <a:r>
              <a:rPr lang="en-US" altLang="ja-JP" sz="1800" dirty="0" smtClean="0">
                <a:latin typeface="Comic Sans MS" pitchFamily="66" charset="0"/>
                <a:ea typeface="Osaka" pitchFamily="50" charset="-128"/>
              </a:rPr>
              <a:t>CoRoT-1         Pont+ 2009</a:t>
            </a:r>
            <a:endParaRPr lang="en-US" altLang="ja-JP" sz="1800" dirty="0">
              <a:latin typeface="Comic Sans MS" pitchFamily="66" charset="0"/>
              <a:ea typeface="Osaka" pitchFamily="50" charset="-128"/>
            </a:endParaRP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buFont typeface="Wingdings" pitchFamily="2" charset="2"/>
              <a:buChar char="u"/>
            </a:pPr>
            <a:r>
              <a:rPr lang="en-US" altLang="ja-JP" sz="1800" dirty="0" smtClean="0">
                <a:latin typeface="Comic Sans MS" pitchFamily="66" charset="0"/>
                <a:ea typeface="Osaka" pitchFamily="50" charset="-128"/>
              </a:rPr>
              <a:t>TrES-4          Narita+ to be submitted</a:t>
            </a:r>
            <a:endParaRPr lang="en-US" altLang="ja-JP" sz="1800" dirty="0">
              <a:latin typeface="Comic Sans MS" pitchFamily="66" charset="0"/>
              <a:ea typeface="Osaka" pitchFamily="50" charset="-128"/>
            </a:endParaRPr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15963"/>
          </a:xfrm>
        </p:spPr>
        <p:txBody>
          <a:bodyPr/>
          <a:lstStyle/>
          <a:p>
            <a:pPr eaLnBrk="1" hangingPunct="1"/>
            <a:r>
              <a:rPr lang="en-US" altLang="ja-JP" sz="3600" smtClean="0"/>
              <a:t>Previous studies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400800" y="838200"/>
            <a:ext cx="2286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2000" dirty="0" smtClean="0">
                <a:solidFill>
                  <a:srgbClr val="FF0000"/>
                </a:solidFill>
                <a:latin typeface="Comic Sans MS" pitchFamily="66" charset="0"/>
                <a:ea typeface="+mn-ea"/>
              </a:rPr>
              <a:t>Red: Eccentric</a:t>
            </a:r>
            <a:endParaRPr lang="en-US" altLang="ja-JP" sz="20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タイトル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sz="3600" dirty="0" smtClean="0"/>
              <a:t>Summary of Previous RM Studies</a:t>
            </a:r>
            <a:endParaRPr lang="ja-JP" altLang="en-US" sz="3600" dirty="0" smtClean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4800" y="1143000"/>
            <a:ext cx="8610600" cy="50292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35000"/>
              </a:lnSpc>
              <a:spcAft>
                <a:spcPct val="10000"/>
              </a:spcAft>
              <a:buFont typeface="Wingdings" pitchFamily="2" charset="2"/>
              <a:buChar char="u"/>
              <a:defRPr/>
            </a:pPr>
            <a:r>
              <a:rPr lang="en-US" altLang="ja-JP" sz="2400" kern="0" dirty="0" err="1">
                <a:solidFill>
                  <a:srgbClr val="FF0000"/>
                </a:solidFill>
                <a:latin typeface="+mn-lt"/>
                <a:ea typeface="+mn-ea"/>
              </a:rPr>
              <a:t>Exoplanets</a:t>
            </a:r>
            <a:r>
              <a:rPr lang="en-US" altLang="ja-JP" sz="2400" kern="0" dirty="0">
                <a:solidFill>
                  <a:srgbClr val="FF0000"/>
                </a:solidFill>
                <a:latin typeface="+mn-lt"/>
                <a:ea typeface="+mn-ea"/>
              </a:rPr>
              <a:t> have a diversity in orbital distributions</a:t>
            </a:r>
          </a:p>
          <a:p>
            <a:pPr marL="342900" indent="-342900">
              <a:lnSpc>
                <a:spcPct val="135000"/>
              </a:lnSpc>
              <a:spcAft>
                <a:spcPct val="10000"/>
              </a:spcAft>
              <a:buFont typeface="Wingdings" pitchFamily="2" charset="2"/>
              <a:buChar char="u"/>
              <a:defRPr/>
            </a:pPr>
            <a:r>
              <a:rPr lang="en-US" altLang="ja-JP" sz="2400" kern="0" dirty="0">
                <a:latin typeface="+mn-lt"/>
                <a:ea typeface="+mn-ea"/>
              </a:rPr>
              <a:t>We can measure spin-orbit alignment angles of </a:t>
            </a:r>
            <a:r>
              <a:rPr lang="en-US" altLang="ja-JP" sz="2400" kern="0" dirty="0" err="1">
                <a:latin typeface="+mn-lt"/>
                <a:ea typeface="+mn-ea"/>
              </a:rPr>
              <a:t>exoplanets</a:t>
            </a:r>
            <a:r>
              <a:rPr lang="en-US" altLang="ja-JP" sz="2400" kern="0" dirty="0">
                <a:latin typeface="+mn-lt"/>
                <a:ea typeface="+mn-ea"/>
              </a:rPr>
              <a:t> by spectroscopic </a:t>
            </a:r>
            <a:r>
              <a:rPr lang="en-US" altLang="ja-JP" sz="2400" kern="0" dirty="0" smtClean="0">
                <a:latin typeface="+mn-lt"/>
                <a:ea typeface="+mn-ea"/>
              </a:rPr>
              <a:t>transit observations</a:t>
            </a:r>
          </a:p>
          <a:p>
            <a:pPr marL="800100" lvl="1" indent="-342900">
              <a:lnSpc>
                <a:spcPct val="135000"/>
              </a:lnSpc>
              <a:spcAft>
                <a:spcPct val="10000"/>
              </a:spcAft>
              <a:buFont typeface="Wingdings" pitchFamily="2" charset="2"/>
              <a:buChar char="ü"/>
              <a:defRPr/>
            </a:pPr>
            <a:r>
              <a:rPr lang="en-US" altLang="ja-JP" sz="2000" kern="0" dirty="0" smtClean="0">
                <a:solidFill>
                  <a:srgbClr val="339933"/>
                </a:solidFill>
                <a:latin typeface="+mn-lt"/>
                <a:ea typeface="+mn-ea"/>
              </a:rPr>
              <a:t>4 out of 6 eccentric planets have misaligned orbits</a:t>
            </a:r>
          </a:p>
          <a:p>
            <a:pPr marL="800100" lvl="1" indent="-342900">
              <a:lnSpc>
                <a:spcPct val="135000"/>
              </a:lnSpc>
              <a:spcAft>
                <a:spcPct val="10000"/>
              </a:spcAft>
              <a:buFont typeface="Wingdings" pitchFamily="2" charset="2"/>
              <a:buChar char="ü"/>
              <a:defRPr/>
            </a:pPr>
            <a:r>
              <a:rPr lang="en-US" altLang="ja-JP" sz="2000" kern="0" dirty="0" smtClean="0">
                <a:latin typeface="+mn-lt"/>
                <a:ea typeface="+mn-ea"/>
              </a:rPr>
              <a:t>2 out of 10 non-eccentric planets also show misaligned orbits</a:t>
            </a:r>
            <a:endParaRPr lang="en-US" altLang="ja-JP" sz="2000" kern="0" dirty="0">
              <a:latin typeface="+mn-lt"/>
              <a:ea typeface="+mn-ea"/>
            </a:endParaRPr>
          </a:p>
          <a:p>
            <a:pPr marL="800100" lvl="1" indent="-342900">
              <a:lnSpc>
                <a:spcPct val="150000"/>
              </a:lnSpc>
              <a:spcAft>
                <a:spcPct val="10000"/>
              </a:spcAft>
              <a:buFont typeface="Wingdings" pitchFamily="2" charset="2"/>
              <a:buChar char="Ø"/>
              <a:defRPr/>
            </a:pPr>
            <a:r>
              <a:rPr lang="en-US" altLang="ja-JP" sz="2000" kern="0" dirty="0">
                <a:latin typeface="+mn-lt"/>
                <a:ea typeface="+mn-ea"/>
              </a:rPr>
              <a:t>Recent observations support planetary migration models considering </a:t>
            </a:r>
            <a:r>
              <a:rPr lang="en-US" altLang="ja-JP" sz="2000" kern="0" dirty="0" smtClean="0">
                <a:latin typeface="+mn-lt"/>
                <a:ea typeface="+mn-ea"/>
              </a:rPr>
              <a:t>not only disk-planet </a:t>
            </a:r>
            <a:r>
              <a:rPr lang="en-US" altLang="ja-JP" sz="2000" kern="0" dirty="0">
                <a:latin typeface="+mn-lt"/>
                <a:ea typeface="+mn-ea"/>
              </a:rPr>
              <a:t>interactions, </a:t>
            </a:r>
            <a:r>
              <a:rPr lang="en-US" altLang="ja-JP" sz="2000" kern="0" dirty="0" smtClean="0">
                <a:latin typeface="+mn-lt"/>
                <a:ea typeface="+mn-ea"/>
              </a:rPr>
              <a:t>but also planet-planet scattering </a:t>
            </a:r>
            <a:r>
              <a:rPr lang="en-US" altLang="ja-JP" sz="2000" kern="0" dirty="0">
                <a:latin typeface="+mn-lt"/>
                <a:ea typeface="+mn-ea"/>
              </a:rPr>
              <a:t>and </a:t>
            </a:r>
            <a:r>
              <a:rPr lang="en-US" altLang="ja-JP" sz="2000" kern="0" dirty="0" smtClean="0">
                <a:latin typeface="+mn-lt"/>
                <a:ea typeface="+mn-ea"/>
              </a:rPr>
              <a:t>the </a:t>
            </a:r>
            <a:r>
              <a:rPr lang="en-US" altLang="ja-JP" sz="2000" kern="0" dirty="0" err="1" smtClean="0">
                <a:latin typeface="+mn-lt"/>
                <a:ea typeface="+mn-ea"/>
              </a:rPr>
              <a:t>Kozai</a:t>
            </a:r>
            <a:r>
              <a:rPr lang="en-US" altLang="ja-JP" sz="2000" kern="0" dirty="0" smtClean="0">
                <a:latin typeface="+mn-lt"/>
                <a:ea typeface="+mn-ea"/>
              </a:rPr>
              <a:t> migration</a:t>
            </a:r>
            <a:endParaRPr lang="en-US" altLang="ja-JP" sz="2000" kern="0" dirty="0">
              <a:latin typeface="+mn-lt"/>
              <a:ea typeface="+mn-ea"/>
            </a:endParaRPr>
          </a:p>
          <a:p>
            <a:pPr marL="342900" indent="-342900">
              <a:lnSpc>
                <a:spcPct val="135000"/>
              </a:lnSpc>
              <a:spcAft>
                <a:spcPct val="10000"/>
              </a:spcAft>
              <a:buFont typeface="Wingdings" pitchFamily="2" charset="2"/>
              <a:buChar char="u"/>
              <a:defRPr/>
            </a:pPr>
            <a:r>
              <a:rPr lang="en-US" altLang="ja-JP" sz="2200" kern="0" dirty="0">
                <a:solidFill>
                  <a:srgbClr val="0000FF"/>
                </a:solidFill>
                <a:latin typeface="+mn-lt"/>
                <a:ea typeface="+mn-ea"/>
              </a:rPr>
              <a:t>The diversity of orbital distributions </a:t>
            </a:r>
            <a:r>
              <a:rPr lang="en-US" altLang="ja-JP" sz="2200" kern="0" dirty="0" smtClean="0">
                <a:solidFill>
                  <a:srgbClr val="0000FF"/>
                </a:solidFill>
                <a:latin typeface="+mn-lt"/>
                <a:ea typeface="+mn-ea"/>
              </a:rPr>
              <a:t>would be </a:t>
            </a:r>
            <a:r>
              <a:rPr lang="en-US" altLang="ja-JP" sz="2200" kern="0" dirty="0">
                <a:solidFill>
                  <a:srgbClr val="0000FF"/>
                </a:solidFill>
                <a:latin typeface="+mn-lt"/>
                <a:ea typeface="+mn-ea"/>
              </a:rPr>
              <a:t>brought by the various planetary migration mechanisms</a:t>
            </a:r>
            <a:endParaRPr lang="en-US" altLang="ja-JP" sz="2400" kern="0" dirty="0">
              <a:solidFill>
                <a:srgbClr val="0000FF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 smtClean="0"/>
              <a:t>Planetary transits</a:t>
            </a:r>
          </a:p>
        </p:txBody>
      </p:sp>
      <p:pic>
        <p:nvPicPr>
          <p:cNvPr id="4099" name="Picture 15" descr="img946d3a83xdj2n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063" y="1949450"/>
            <a:ext cx="333533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16"/>
          <p:cNvSpPr txBox="1">
            <a:spLocks noChangeArrowheads="1"/>
          </p:cNvSpPr>
          <p:nvPr/>
        </p:nvSpPr>
        <p:spPr bwMode="auto">
          <a:xfrm>
            <a:off x="685800" y="4306888"/>
            <a:ext cx="3200400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ja-JP" sz="1800">
                <a:solidFill>
                  <a:schemeClr val="bg1"/>
                </a:solidFill>
              </a:rPr>
              <a:t>2006/11/9</a:t>
            </a:r>
          </a:p>
          <a:p>
            <a:pPr algn="ctr">
              <a:spcBef>
                <a:spcPct val="20000"/>
              </a:spcBef>
            </a:pPr>
            <a:r>
              <a:rPr lang="en-US" altLang="ja-JP" sz="1800">
                <a:solidFill>
                  <a:schemeClr val="bg1"/>
                </a:solidFill>
              </a:rPr>
              <a:t>transit of Mercury</a:t>
            </a:r>
          </a:p>
          <a:p>
            <a:pPr algn="ctr">
              <a:spcBef>
                <a:spcPct val="20000"/>
              </a:spcBef>
            </a:pPr>
            <a:r>
              <a:rPr lang="en-US" altLang="ja-JP" sz="1800">
                <a:solidFill>
                  <a:schemeClr val="bg1"/>
                </a:solidFill>
              </a:rPr>
              <a:t>observed with Hinode</a:t>
            </a:r>
          </a:p>
        </p:txBody>
      </p:sp>
      <p:sp>
        <p:nvSpPr>
          <p:cNvPr id="4101" name="Text Box 17"/>
          <p:cNvSpPr txBox="1">
            <a:spLocks noChangeArrowheads="1"/>
          </p:cNvSpPr>
          <p:nvPr/>
        </p:nvSpPr>
        <p:spPr bwMode="auto">
          <a:xfrm>
            <a:off x="381000" y="1447800"/>
            <a:ext cx="388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000">
                <a:latin typeface="Comic Sans MS" pitchFamily="66" charset="0"/>
                <a:ea typeface="Osaka" pitchFamily="50" charset="-128"/>
              </a:rPr>
              <a:t>transit in the Solar System</a:t>
            </a:r>
          </a:p>
        </p:txBody>
      </p:sp>
      <p:sp>
        <p:nvSpPr>
          <p:cNvPr id="4102" name="Text Box 19"/>
          <p:cNvSpPr txBox="1">
            <a:spLocks noChangeArrowheads="1"/>
          </p:cNvSpPr>
          <p:nvPr/>
        </p:nvSpPr>
        <p:spPr bwMode="auto">
          <a:xfrm>
            <a:off x="271463" y="5638800"/>
            <a:ext cx="856773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10000"/>
              </a:spcBef>
            </a:pPr>
            <a:r>
              <a:rPr lang="en-US" altLang="ja-JP" sz="2200">
                <a:latin typeface="Comic Sans MS" pitchFamily="66" charset="0"/>
              </a:rPr>
              <a:t>If a planetary orbit passes in front of its host star by chance,</a:t>
            </a:r>
          </a:p>
          <a:p>
            <a:pPr algn="ctr">
              <a:lnSpc>
                <a:spcPct val="120000"/>
              </a:lnSpc>
              <a:spcBef>
                <a:spcPct val="10000"/>
              </a:spcBef>
            </a:pPr>
            <a:r>
              <a:rPr lang="en-US" altLang="ja-JP" sz="2200">
                <a:latin typeface="Comic Sans MS" pitchFamily="66" charset="0"/>
              </a:rPr>
              <a:t>we can observe exoplanetary transits as periodical dimming.</a:t>
            </a:r>
          </a:p>
        </p:txBody>
      </p:sp>
      <p:sp>
        <p:nvSpPr>
          <p:cNvPr id="4103" name="Text Box 31"/>
          <p:cNvSpPr txBox="1">
            <a:spLocks noChangeArrowheads="1"/>
          </p:cNvSpPr>
          <p:nvPr/>
        </p:nvSpPr>
        <p:spPr bwMode="auto">
          <a:xfrm>
            <a:off x="4648200" y="1447800"/>
            <a:ext cx="41148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000">
                <a:latin typeface="Comic Sans MS" pitchFamily="66" charset="0"/>
                <a:ea typeface="Osaka" pitchFamily="50" charset="-128"/>
              </a:rPr>
              <a:t>transit in exoplanetary systems</a:t>
            </a:r>
          </a:p>
          <a:p>
            <a:pPr algn="ctr">
              <a:spcBef>
                <a:spcPct val="50000"/>
              </a:spcBef>
            </a:pPr>
            <a:r>
              <a:rPr lang="en-US" altLang="ja-JP" sz="2000">
                <a:latin typeface="Comic Sans MS" pitchFamily="66" charset="0"/>
                <a:ea typeface="Osaka" pitchFamily="50" charset="-128"/>
              </a:rPr>
              <a:t>(we cannot spatially resolve)</a:t>
            </a:r>
          </a:p>
        </p:txBody>
      </p:sp>
      <p:pic>
        <p:nvPicPr>
          <p:cNvPr id="4104" name="Picture 32" descr="transit_CN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2406650"/>
            <a:ext cx="41148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Text Box 33"/>
          <p:cNvSpPr txBox="1">
            <a:spLocks noChangeArrowheads="1"/>
          </p:cNvSpPr>
          <p:nvPr/>
        </p:nvSpPr>
        <p:spPr bwMode="auto">
          <a:xfrm>
            <a:off x="5638800" y="4419600"/>
            <a:ext cx="2209800" cy="3667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800">
                <a:solidFill>
                  <a:schemeClr val="bg1"/>
                </a:solidFill>
              </a:rPr>
              <a:t>slightly dimming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kumimoji="1" lang="en-US" altLang="ja-JP" sz="3600" dirty="0" smtClean="0"/>
              <a:t>Transmission Spectroscopy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 smtClean="0"/>
              <a:t>Transmission Spectroscopy</a:t>
            </a:r>
          </a:p>
        </p:txBody>
      </p:sp>
      <p:grpSp>
        <p:nvGrpSpPr>
          <p:cNvPr id="2" name="Group 101"/>
          <p:cNvGrpSpPr>
            <a:grpSpLocks/>
          </p:cNvGrpSpPr>
          <p:nvPr/>
        </p:nvGrpSpPr>
        <p:grpSpPr bwMode="auto">
          <a:xfrm>
            <a:off x="1009650" y="1447800"/>
            <a:ext cx="7067550" cy="4151313"/>
            <a:chOff x="636" y="1008"/>
            <a:chExt cx="4452" cy="2615"/>
          </a:xfrm>
        </p:grpSpPr>
        <p:pic>
          <p:nvPicPr>
            <p:cNvPr id="17413" name="Picture 47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02" y="3299"/>
              <a:ext cx="1235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4" name="Picture 48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134" y="1763"/>
              <a:ext cx="1037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5" name="Oval 50"/>
            <p:cNvSpPr>
              <a:spLocks noChangeAspect="1" noChangeArrowheads="1"/>
            </p:cNvSpPr>
            <p:nvPr/>
          </p:nvSpPr>
          <p:spPr bwMode="auto">
            <a:xfrm>
              <a:off x="896" y="1008"/>
              <a:ext cx="698" cy="698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416" name="Oval 51"/>
            <p:cNvSpPr>
              <a:spLocks noChangeAspect="1" noChangeArrowheads="1"/>
            </p:cNvSpPr>
            <p:nvPr/>
          </p:nvSpPr>
          <p:spPr bwMode="auto">
            <a:xfrm>
              <a:off x="656" y="2011"/>
              <a:ext cx="218" cy="218"/>
            </a:xfrm>
            <a:prstGeom prst="ellipse">
              <a:avLst/>
            </a:prstGeom>
            <a:solidFill>
              <a:srgbClr val="FF6600"/>
            </a:solidFill>
            <a:ln w="76200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3" name="Group 54"/>
            <p:cNvGrpSpPr>
              <a:grpSpLocks noChangeAspect="1"/>
            </p:cNvGrpSpPr>
            <p:nvPr/>
          </p:nvGrpSpPr>
          <p:grpSpPr bwMode="auto">
            <a:xfrm>
              <a:off x="636" y="2618"/>
              <a:ext cx="1220" cy="698"/>
              <a:chOff x="839" y="2432"/>
              <a:chExt cx="1269" cy="726"/>
            </a:xfrm>
          </p:grpSpPr>
          <p:sp>
            <p:nvSpPr>
              <p:cNvPr id="17455" name="Freeform 55"/>
              <p:cNvSpPr>
                <a:spLocks noChangeAspect="1"/>
              </p:cNvSpPr>
              <p:nvPr/>
            </p:nvSpPr>
            <p:spPr bwMode="auto">
              <a:xfrm>
                <a:off x="1156" y="2432"/>
                <a:ext cx="635" cy="726"/>
              </a:xfrm>
              <a:custGeom>
                <a:avLst/>
                <a:gdLst>
                  <a:gd name="T0" fmla="*/ 0 w 635"/>
                  <a:gd name="T1" fmla="*/ 0 h 726"/>
                  <a:gd name="T2" fmla="*/ 318 w 635"/>
                  <a:gd name="T3" fmla="*/ 726 h 726"/>
                  <a:gd name="T4" fmla="*/ 635 w 635"/>
                  <a:gd name="T5" fmla="*/ 0 h 726"/>
                  <a:gd name="T6" fmla="*/ 0 60000 65536"/>
                  <a:gd name="T7" fmla="*/ 0 60000 65536"/>
                  <a:gd name="T8" fmla="*/ 0 60000 65536"/>
                  <a:gd name="T9" fmla="*/ 0 w 635"/>
                  <a:gd name="T10" fmla="*/ 0 h 726"/>
                  <a:gd name="T11" fmla="*/ 635 w 635"/>
                  <a:gd name="T12" fmla="*/ 726 h 7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35" h="726">
                    <a:moveTo>
                      <a:pt x="0" y="0"/>
                    </a:moveTo>
                    <a:cubicBezTo>
                      <a:pt x="106" y="363"/>
                      <a:pt x="212" y="726"/>
                      <a:pt x="318" y="726"/>
                    </a:cubicBezTo>
                    <a:cubicBezTo>
                      <a:pt x="424" y="726"/>
                      <a:pt x="529" y="363"/>
                      <a:pt x="635" y="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456" name="Line 56"/>
              <p:cNvSpPr>
                <a:spLocks noChangeAspect="1" noChangeShapeType="1"/>
              </p:cNvSpPr>
              <p:nvPr/>
            </p:nvSpPr>
            <p:spPr bwMode="auto">
              <a:xfrm>
                <a:off x="839" y="2432"/>
                <a:ext cx="31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457" name="Line 57"/>
              <p:cNvSpPr>
                <a:spLocks noChangeAspect="1" noChangeShapeType="1"/>
              </p:cNvSpPr>
              <p:nvPr/>
            </p:nvSpPr>
            <p:spPr bwMode="auto">
              <a:xfrm>
                <a:off x="1791" y="2432"/>
                <a:ext cx="31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4" name="Group 58"/>
            <p:cNvGrpSpPr>
              <a:grpSpLocks noChangeAspect="1"/>
            </p:cNvGrpSpPr>
            <p:nvPr/>
          </p:nvGrpSpPr>
          <p:grpSpPr bwMode="auto">
            <a:xfrm>
              <a:off x="2253" y="2715"/>
              <a:ext cx="1220" cy="872"/>
              <a:chOff x="839" y="2432"/>
              <a:chExt cx="1269" cy="907"/>
            </a:xfrm>
          </p:grpSpPr>
          <p:sp>
            <p:nvSpPr>
              <p:cNvPr id="17450" name="Freeform 59"/>
              <p:cNvSpPr>
                <a:spLocks noChangeAspect="1"/>
              </p:cNvSpPr>
              <p:nvPr/>
            </p:nvSpPr>
            <p:spPr bwMode="auto">
              <a:xfrm>
                <a:off x="1156" y="2432"/>
                <a:ext cx="635" cy="907"/>
              </a:xfrm>
              <a:custGeom>
                <a:avLst/>
                <a:gdLst>
                  <a:gd name="T0" fmla="*/ 0 w 635"/>
                  <a:gd name="T1" fmla="*/ 0 h 907"/>
                  <a:gd name="T2" fmla="*/ 318 w 635"/>
                  <a:gd name="T3" fmla="*/ 907 h 907"/>
                  <a:gd name="T4" fmla="*/ 635 w 635"/>
                  <a:gd name="T5" fmla="*/ 0 h 907"/>
                  <a:gd name="T6" fmla="*/ 0 60000 65536"/>
                  <a:gd name="T7" fmla="*/ 0 60000 65536"/>
                  <a:gd name="T8" fmla="*/ 0 60000 65536"/>
                  <a:gd name="T9" fmla="*/ 0 w 635"/>
                  <a:gd name="T10" fmla="*/ 0 h 907"/>
                  <a:gd name="T11" fmla="*/ 635 w 635"/>
                  <a:gd name="T12" fmla="*/ 907 h 9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35" h="907">
                    <a:moveTo>
                      <a:pt x="0" y="0"/>
                    </a:moveTo>
                    <a:cubicBezTo>
                      <a:pt x="106" y="453"/>
                      <a:pt x="212" y="907"/>
                      <a:pt x="318" y="907"/>
                    </a:cubicBezTo>
                    <a:cubicBezTo>
                      <a:pt x="424" y="907"/>
                      <a:pt x="529" y="453"/>
                      <a:pt x="635" y="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grpSp>
            <p:nvGrpSpPr>
              <p:cNvPr id="5" name="Group 60"/>
              <p:cNvGrpSpPr>
                <a:grpSpLocks noChangeAspect="1"/>
              </p:cNvGrpSpPr>
              <p:nvPr/>
            </p:nvGrpSpPr>
            <p:grpSpPr bwMode="auto">
              <a:xfrm>
                <a:off x="839" y="2432"/>
                <a:ext cx="1269" cy="726"/>
                <a:chOff x="839" y="2432"/>
                <a:chExt cx="1269" cy="726"/>
              </a:xfrm>
            </p:grpSpPr>
            <p:sp>
              <p:nvSpPr>
                <p:cNvPr id="17452" name="Freeform 61"/>
                <p:cNvSpPr>
                  <a:spLocks noChangeAspect="1"/>
                </p:cNvSpPr>
                <p:nvPr/>
              </p:nvSpPr>
              <p:spPr bwMode="auto">
                <a:xfrm>
                  <a:off x="1156" y="2432"/>
                  <a:ext cx="635" cy="726"/>
                </a:xfrm>
                <a:custGeom>
                  <a:avLst/>
                  <a:gdLst>
                    <a:gd name="T0" fmla="*/ 0 w 635"/>
                    <a:gd name="T1" fmla="*/ 0 h 726"/>
                    <a:gd name="T2" fmla="*/ 318 w 635"/>
                    <a:gd name="T3" fmla="*/ 726 h 726"/>
                    <a:gd name="T4" fmla="*/ 635 w 635"/>
                    <a:gd name="T5" fmla="*/ 0 h 726"/>
                    <a:gd name="T6" fmla="*/ 0 60000 65536"/>
                    <a:gd name="T7" fmla="*/ 0 60000 65536"/>
                    <a:gd name="T8" fmla="*/ 0 60000 65536"/>
                    <a:gd name="T9" fmla="*/ 0 w 635"/>
                    <a:gd name="T10" fmla="*/ 0 h 726"/>
                    <a:gd name="T11" fmla="*/ 635 w 635"/>
                    <a:gd name="T12" fmla="*/ 726 h 7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5" h="726">
                      <a:moveTo>
                        <a:pt x="0" y="0"/>
                      </a:moveTo>
                      <a:cubicBezTo>
                        <a:pt x="106" y="363"/>
                        <a:pt x="212" y="726"/>
                        <a:pt x="318" y="726"/>
                      </a:cubicBezTo>
                      <a:cubicBezTo>
                        <a:pt x="424" y="726"/>
                        <a:pt x="529" y="363"/>
                        <a:pt x="635" y="0"/>
                      </a:cubicBezTo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7453" name="Line 62"/>
                <p:cNvSpPr>
                  <a:spLocks noChangeAspect="1" noChangeShapeType="1"/>
                </p:cNvSpPr>
                <p:nvPr/>
              </p:nvSpPr>
              <p:spPr bwMode="auto">
                <a:xfrm>
                  <a:off x="839" y="2432"/>
                  <a:ext cx="317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7454" name="Line 63"/>
                <p:cNvSpPr>
                  <a:spLocks noChangeAspect="1" noChangeShapeType="1"/>
                </p:cNvSpPr>
                <p:nvPr/>
              </p:nvSpPr>
              <p:spPr bwMode="auto">
                <a:xfrm>
                  <a:off x="1791" y="2432"/>
                  <a:ext cx="317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17419" name="Oval 64"/>
            <p:cNvSpPr>
              <a:spLocks noChangeAspect="1" noChangeArrowheads="1"/>
            </p:cNvSpPr>
            <p:nvPr/>
          </p:nvSpPr>
          <p:spPr bwMode="auto">
            <a:xfrm>
              <a:off x="2529" y="1008"/>
              <a:ext cx="698" cy="698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420" name="Oval 65"/>
            <p:cNvSpPr>
              <a:spLocks noChangeAspect="1" noChangeArrowheads="1"/>
            </p:cNvSpPr>
            <p:nvPr/>
          </p:nvSpPr>
          <p:spPr bwMode="auto">
            <a:xfrm>
              <a:off x="2749" y="2011"/>
              <a:ext cx="218" cy="218"/>
            </a:xfrm>
            <a:prstGeom prst="ellipse">
              <a:avLst/>
            </a:prstGeom>
            <a:solidFill>
              <a:srgbClr val="FF6600"/>
            </a:solidFill>
            <a:ln w="76200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6" name="Group 67"/>
            <p:cNvGrpSpPr>
              <a:grpSpLocks noChangeAspect="1"/>
            </p:cNvGrpSpPr>
            <p:nvPr/>
          </p:nvGrpSpPr>
          <p:grpSpPr bwMode="auto">
            <a:xfrm>
              <a:off x="3868" y="2618"/>
              <a:ext cx="1220" cy="698"/>
              <a:chOff x="839" y="2432"/>
              <a:chExt cx="1269" cy="726"/>
            </a:xfrm>
          </p:grpSpPr>
          <p:sp>
            <p:nvSpPr>
              <p:cNvPr id="17447" name="Freeform 68"/>
              <p:cNvSpPr>
                <a:spLocks noChangeAspect="1"/>
              </p:cNvSpPr>
              <p:nvPr/>
            </p:nvSpPr>
            <p:spPr bwMode="auto">
              <a:xfrm>
                <a:off x="1156" y="2432"/>
                <a:ext cx="635" cy="726"/>
              </a:xfrm>
              <a:custGeom>
                <a:avLst/>
                <a:gdLst>
                  <a:gd name="T0" fmla="*/ 0 w 635"/>
                  <a:gd name="T1" fmla="*/ 0 h 726"/>
                  <a:gd name="T2" fmla="*/ 318 w 635"/>
                  <a:gd name="T3" fmla="*/ 726 h 726"/>
                  <a:gd name="T4" fmla="*/ 635 w 635"/>
                  <a:gd name="T5" fmla="*/ 0 h 726"/>
                  <a:gd name="T6" fmla="*/ 0 60000 65536"/>
                  <a:gd name="T7" fmla="*/ 0 60000 65536"/>
                  <a:gd name="T8" fmla="*/ 0 60000 65536"/>
                  <a:gd name="T9" fmla="*/ 0 w 635"/>
                  <a:gd name="T10" fmla="*/ 0 h 726"/>
                  <a:gd name="T11" fmla="*/ 635 w 635"/>
                  <a:gd name="T12" fmla="*/ 726 h 7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35" h="726">
                    <a:moveTo>
                      <a:pt x="0" y="0"/>
                    </a:moveTo>
                    <a:cubicBezTo>
                      <a:pt x="106" y="363"/>
                      <a:pt x="212" y="726"/>
                      <a:pt x="318" y="726"/>
                    </a:cubicBezTo>
                    <a:cubicBezTo>
                      <a:pt x="424" y="726"/>
                      <a:pt x="529" y="363"/>
                      <a:pt x="635" y="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448" name="Line 69"/>
              <p:cNvSpPr>
                <a:spLocks noChangeAspect="1" noChangeShapeType="1"/>
              </p:cNvSpPr>
              <p:nvPr/>
            </p:nvSpPr>
            <p:spPr bwMode="auto">
              <a:xfrm>
                <a:off x="839" y="2432"/>
                <a:ext cx="31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449" name="Line 70"/>
              <p:cNvSpPr>
                <a:spLocks noChangeAspect="1" noChangeShapeType="1"/>
              </p:cNvSpPr>
              <p:nvPr/>
            </p:nvSpPr>
            <p:spPr bwMode="auto">
              <a:xfrm>
                <a:off x="1791" y="2432"/>
                <a:ext cx="31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7422" name="Oval 71"/>
            <p:cNvSpPr>
              <a:spLocks noChangeAspect="1" noChangeArrowheads="1"/>
            </p:cNvSpPr>
            <p:nvPr/>
          </p:nvSpPr>
          <p:spPr bwMode="auto">
            <a:xfrm>
              <a:off x="4144" y="1008"/>
              <a:ext cx="698" cy="698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423" name="Oval 72"/>
            <p:cNvSpPr>
              <a:spLocks noChangeAspect="1" noChangeArrowheads="1"/>
            </p:cNvSpPr>
            <p:nvPr/>
          </p:nvSpPr>
          <p:spPr bwMode="auto">
            <a:xfrm>
              <a:off x="4808" y="2011"/>
              <a:ext cx="218" cy="218"/>
            </a:xfrm>
            <a:prstGeom prst="ellipse">
              <a:avLst/>
            </a:prstGeom>
            <a:solidFill>
              <a:srgbClr val="FF6600"/>
            </a:solidFill>
            <a:ln w="76200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424" name="Line 73"/>
            <p:cNvSpPr>
              <a:spLocks noChangeAspect="1" noChangeShapeType="1"/>
            </p:cNvSpPr>
            <p:nvPr/>
          </p:nvSpPr>
          <p:spPr bwMode="auto">
            <a:xfrm>
              <a:off x="4290" y="1750"/>
              <a:ext cx="0" cy="6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425" name="Line 74"/>
            <p:cNvSpPr>
              <a:spLocks noChangeAspect="1" noChangeShapeType="1"/>
            </p:cNvSpPr>
            <p:nvPr/>
          </p:nvSpPr>
          <p:spPr bwMode="auto">
            <a:xfrm>
              <a:off x="4674" y="1750"/>
              <a:ext cx="0" cy="6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426" name="Line 75"/>
            <p:cNvSpPr>
              <a:spLocks noChangeAspect="1" noChangeShapeType="1"/>
            </p:cNvSpPr>
            <p:nvPr/>
          </p:nvSpPr>
          <p:spPr bwMode="auto">
            <a:xfrm flipV="1">
              <a:off x="1861" y="2619"/>
              <a:ext cx="203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427" name="Line 76"/>
            <p:cNvSpPr>
              <a:spLocks noChangeAspect="1" noChangeShapeType="1"/>
            </p:cNvSpPr>
            <p:nvPr/>
          </p:nvSpPr>
          <p:spPr bwMode="auto">
            <a:xfrm>
              <a:off x="2536" y="1946"/>
              <a:ext cx="346" cy="1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428" name="Line 77"/>
            <p:cNvSpPr>
              <a:spLocks noChangeAspect="1" noChangeShapeType="1"/>
            </p:cNvSpPr>
            <p:nvPr/>
          </p:nvSpPr>
          <p:spPr bwMode="auto">
            <a:xfrm flipV="1">
              <a:off x="2930" y="2080"/>
              <a:ext cx="173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pic>
          <p:nvPicPr>
            <p:cNvPr id="17429" name="Picture 7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10" y="3483"/>
              <a:ext cx="843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30" name="Line 79"/>
            <p:cNvSpPr>
              <a:spLocks noChangeAspect="1" noChangeShapeType="1"/>
            </p:cNvSpPr>
            <p:nvPr/>
          </p:nvSpPr>
          <p:spPr bwMode="auto">
            <a:xfrm>
              <a:off x="3055" y="3357"/>
              <a:ext cx="172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431" name="Line 80"/>
            <p:cNvSpPr>
              <a:spLocks noChangeAspect="1" noChangeShapeType="1"/>
            </p:cNvSpPr>
            <p:nvPr/>
          </p:nvSpPr>
          <p:spPr bwMode="auto">
            <a:xfrm>
              <a:off x="1241" y="3357"/>
              <a:ext cx="0" cy="1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432" name="Text Box 81"/>
            <p:cNvSpPr txBox="1">
              <a:spLocks noChangeAspect="1" noChangeArrowheads="1"/>
            </p:cNvSpPr>
            <p:nvPr/>
          </p:nvSpPr>
          <p:spPr bwMode="auto">
            <a:xfrm>
              <a:off x="2603" y="1188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2400">
                  <a:latin typeface="cmss8" pitchFamily="34" charset="0"/>
                </a:rPr>
                <a:t>star</a:t>
              </a:r>
            </a:p>
          </p:txBody>
        </p:sp>
        <p:pic>
          <p:nvPicPr>
            <p:cNvPr id="17433" name="Picture 82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914" y="1849"/>
              <a:ext cx="577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34" name="Line 87"/>
            <p:cNvSpPr>
              <a:spLocks noChangeAspect="1" noChangeShapeType="1"/>
            </p:cNvSpPr>
            <p:nvPr/>
          </p:nvSpPr>
          <p:spPr bwMode="auto">
            <a:xfrm>
              <a:off x="4386" y="1751"/>
              <a:ext cx="0" cy="6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435" name="Line 88"/>
            <p:cNvSpPr>
              <a:spLocks noChangeAspect="1" noChangeShapeType="1"/>
            </p:cNvSpPr>
            <p:nvPr/>
          </p:nvSpPr>
          <p:spPr bwMode="auto">
            <a:xfrm>
              <a:off x="4482" y="1751"/>
              <a:ext cx="0" cy="6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436" name="Line 89"/>
            <p:cNvSpPr>
              <a:spLocks noChangeAspect="1" noChangeShapeType="1"/>
            </p:cNvSpPr>
            <p:nvPr/>
          </p:nvSpPr>
          <p:spPr bwMode="auto">
            <a:xfrm>
              <a:off x="4578" y="1751"/>
              <a:ext cx="0" cy="6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437" name="Line 90"/>
            <p:cNvSpPr>
              <a:spLocks noChangeAspect="1" noChangeShapeType="1"/>
            </p:cNvSpPr>
            <p:nvPr/>
          </p:nvSpPr>
          <p:spPr bwMode="auto">
            <a:xfrm>
              <a:off x="2670" y="1746"/>
              <a:ext cx="0" cy="6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438" name="Line 91"/>
            <p:cNvSpPr>
              <a:spLocks noChangeAspect="1" noChangeShapeType="1"/>
            </p:cNvSpPr>
            <p:nvPr/>
          </p:nvSpPr>
          <p:spPr bwMode="auto">
            <a:xfrm>
              <a:off x="3054" y="1746"/>
              <a:ext cx="0" cy="6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439" name="Line 93"/>
            <p:cNvSpPr>
              <a:spLocks noChangeAspect="1" noChangeShapeType="1"/>
            </p:cNvSpPr>
            <p:nvPr/>
          </p:nvSpPr>
          <p:spPr bwMode="auto">
            <a:xfrm>
              <a:off x="2862" y="1747"/>
              <a:ext cx="0" cy="2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440" name="Line 94"/>
            <p:cNvSpPr>
              <a:spLocks noChangeAspect="1" noChangeShapeType="1"/>
            </p:cNvSpPr>
            <p:nvPr/>
          </p:nvSpPr>
          <p:spPr bwMode="auto">
            <a:xfrm>
              <a:off x="2958" y="1747"/>
              <a:ext cx="0" cy="6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441" name="Line 95"/>
            <p:cNvSpPr>
              <a:spLocks noChangeAspect="1" noChangeShapeType="1"/>
            </p:cNvSpPr>
            <p:nvPr/>
          </p:nvSpPr>
          <p:spPr bwMode="auto">
            <a:xfrm>
              <a:off x="2766" y="1746"/>
              <a:ext cx="0" cy="6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442" name="Line 96"/>
            <p:cNvSpPr>
              <a:spLocks noChangeAspect="1" noChangeShapeType="1"/>
            </p:cNvSpPr>
            <p:nvPr/>
          </p:nvSpPr>
          <p:spPr bwMode="auto">
            <a:xfrm>
              <a:off x="1047" y="1746"/>
              <a:ext cx="0" cy="6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443" name="Line 97"/>
            <p:cNvSpPr>
              <a:spLocks noChangeAspect="1" noChangeShapeType="1"/>
            </p:cNvSpPr>
            <p:nvPr/>
          </p:nvSpPr>
          <p:spPr bwMode="auto">
            <a:xfrm>
              <a:off x="1431" y="1746"/>
              <a:ext cx="0" cy="6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444" name="Line 98"/>
            <p:cNvSpPr>
              <a:spLocks noChangeAspect="1" noChangeShapeType="1"/>
            </p:cNvSpPr>
            <p:nvPr/>
          </p:nvSpPr>
          <p:spPr bwMode="auto">
            <a:xfrm>
              <a:off x="1143" y="1747"/>
              <a:ext cx="0" cy="6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445" name="Line 99"/>
            <p:cNvSpPr>
              <a:spLocks noChangeAspect="1" noChangeShapeType="1"/>
            </p:cNvSpPr>
            <p:nvPr/>
          </p:nvSpPr>
          <p:spPr bwMode="auto">
            <a:xfrm>
              <a:off x="1239" y="1747"/>
              <a:ext cx="0" cy="6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446" name="Line 100"/>
            <p:cNvSpPr>
              <a:spLocks noChangeAspect="1" noChangeShapeType="1"/>
            </p:cNvSpPr>
            <p:nvPr/>
          </p:nvSpPr>
          <p:spPr bwMode="auto">
            <a:xfrm>
              <a:off x="1335" y="1747"/>
              <a:ext cx="0" cy="6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7412" name="Text Box 102"/>
          <p:cNvSpPr txBox="1">
            <a:spLocks noChangeArrowheads="1"/>
          </p:cNvSpPr>
          <p:nvPr/>
        </p:nvSpPr>
        <p:spPr bwMode="auto">
          <a:xfrm>
            <a:off x="304800" y="5973763"/>
            <a:ext cx="85344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5000"/>
              </a:spcBef>
            </a:pPr>
            <a:r>
              <a:rPr kumimoji="0" lang="en-US" altLang="ja-JP" sz="2200">
                <a:solidFill>
                  <a:srgbClr val="FF0000"/>
                </a:solidFill>
                <a:latin typeface="Comic Sans MS" pitchFamily="66" charset="0"/>
              </a:rPr>
              <a:t>A tiny part of starlight passes through planetary atmosphere.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263" y="1524000"/>
            <a:ext cx="4300537" cy="3349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524000"/>
            <a:ext cx="4191000" cy="3343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533400" y="4953000"/>
            <a:ext cx="381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800"/>
              <a:t>Seager &amp; Sasselov  (2000)</a:t>
            </a: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4953000" y="4953000"/>
            <a:ext cx="381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800"/>
              <a:t>Brown  (2001)</a:t>
            </a:r>
          </a:p>
        </p:txBody>
      </p:sp>
      <p:sp>
        <p:nvSpPr>
          <p:cNvPr id="18438" name="Text Box 16"/>
          <p:cNvSpPr txBox="1">
            <a:spLocks noChangeArrowheads="1"/>
          </p:cNvSpPr>
          <p:nvPr/>
        </p:nvSpPr>
        <p:spPr bwMode="auto">
          <a:xfrm>
            <a:off x="609600" y="5622925"/>
            <a:ext cx="7921625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5000"/>
              </a:spcBef>
            </a:pPr>
            <a:r>
              <a:rPr kumimoji="0" lang="en-US" altLang="ja-JP" sz="2200">
                <a:latin typeface="Comic Sans MS" pitchFamily="66" charset="0"/>
              </a:rPr>
              <a:t>Strong excess absorptions were predicted especially</a:t>
            </a:r>
          </a:p>
          <a:p>
            <a:pPr algn="ctr" eaLnBrk="0" hangingPunct="0">
              <a:spcBef>
                <a:spcPct val="25000"/>
              </a:spcBef>
            </a:pPr>
            <a:r>
              <a:rPr kumimoji="0" lang="en-US" altLang="ja-JP" sz="2200">
                <a:latin typeface="Comic Sans MS" pitchFamily="66" charset="0"/>
              </a:rPr>
              <a:t>in alkali metal lines and molecular bands</a:t>
            </a:r>
          </a:p>
        </p:txBody>
      </p:sp>
      <p:sp>
        <p:nvSpPr>
          <p:cNvPr id="18439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200" smtClean="0"/>
              <a:t>Theoretical studies for hot Jupiters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 dirty="0" smtClean="0"/>
              <a:t>Components discovered in optical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1219200"/>
            <a:ext cx="6858000" cy="20574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ja-JP" dirty="0" smtClean="0">
                <a:solidFill>
                  <a:srgbClr val="FF0000"/>
                </a:solidFill>
              </a:rPr>
              <a:t>Sodium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ja-JP" dirty="0" smtClean="0"/>
              <a:t>HD209458b</a:t>
            </a:r>
          </a:p>
          <a:p>
            <a:pPr lvl="2" eaLnBrk="1" hangingPunct="1">
              <a:lnSpc>
                <a:spcPct val="120000"/>
              </a:lnSpc>
            </a:pPr>
            <a:r>
              <a:rPr lang="en-US" altLang="ja-JP" dirty="0" smtClean="0"/>
              <a:t>Charbonneau+ (2002) with HST/STIS</a:t>
            </a:r>
          </a:p>
          <a:p>
            <a:pPr lvl="2" eaLnBrk="1" hangingPunct="1">
              <a:lnSpc>
                <a:spcPct val="120000"/>
              </a:lnSpc>
            </a:pPr>
            <a:r>
              <a:rPr lang="en-US" altLang="ja-JP" dirty="0" err="1" smtClean="0"/>
              <a:t>Snellen</a:t>
            </a:r>
            <a:r>
              <a:rPr lang="en-US" altLang="ja-JP" dirty="0" smtClean="0"/>
              <a:t>+ (2008) with Subaru/HDS</a:t>
            </a:r>
          </a:p>
        </p:txBody>
      </p:sp>
      <p:sp>
        <p:nvSpPr>
          <p:cNvPr id="19460" name="Text Box 13"/>
          <p:cNvSpPr txBox="1">
            <a:spLocks noChangeArrowheads="1"/>
          </p:cNvSpPr>
          <p:nvPr/>
        </p:nvSpPr>
        <p:spPr bwMode="auto">
          <a:xfrm>
            <a:off x="228600" y="5957888"/>
            <a:ext cx="434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800" dirty="0" smtClean="0">
                <a:latin typeface="Comic Sans MS" pitchFamily="66" charset="0"/>
              </a:rPr>
              <a:t>Charbonneau+  </a:t>
            </a:r>
            <a:r>
              <a:rPr lang="en-US" altLang="ja-JP" sz="1800" dirty="0">
                <a:latin typeface="Comic Sans MS" pitchFamily="66" charset="0"/>
              </a:rPr>
              <a:t>2002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28600" y="3505200"/>
            <a:ext cx="4343400" cy="2381250"/>
            <a:chOff x="96" y="2208"/>
            <a:chExt cx="2736" cy="1500"/>
          </a:xfrm>
        </p:grpSpPr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96" y="2208"/>
              <a:ext cx="2736" cy="1500"/>
              <a:chOff x="1077" y="1340"/>
              <a:chExt cx="3543" cy="1840"/>
            </a:xfrm>
          </p:grpSpPr>
          <p:pic>
            <p:nvPicPr>
              <p:cNvPr id="19470" name="Picture 1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140" y="1340"/>
                <a:ext cx="3480" cy="16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71" name="Picture 17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077" y="2960"/>
                <a:ext cx="3508" cy="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9465" name="Line 18"/>
            <p:cNvSpPr>
              <a:spLocks noChangeShapeType="1"/>
            </p:cNvSpPr>
            <p:nvPr/>
          </p:nvSpPr>
          <p:spPr bwMode="auto">
            <a:xfrm>
              <a:off x="383" y="2407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466" name="Text Box 19"/>
            <p:cNvSpPr txBox="1">
              <a:spLocks noChangeArrowheads="1"/>
            </p:cNvSpPr>
            <p:nvPr/>
          </p:nvSpPr>
          <p:spPr bwMode="auto">
            <a:xfrm>
              <a:off x="376" y="2414"/>
              <a:ext cx="8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1800">
                  <a:solidFill>
                    <a:srgbClr val="0000FF"/>
                  </a:solidFill>
                </a:rPr>
                <a:t>in transit</a:t>
              </a:r>
            </a:p>
          </p:txBody>
        </p:sp>
        <p:sp>
          <p:nvSpPr>
            <p:cNvPr id="19467" name="Text Box 20"/>
            <p:cNvSpPr txBox="1">
              <a:spLocks noChangeArrowheads="1"/>
            </p:cNvSpPr>
            <p:nvPr/>
          </p:nvSpPr>
          <p:spPr bwMode="auto">
            <a:xfrm>
              <a:off x="1536" y="2414"/>
              <a:ext cx="1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1800">
                  <a:solidFill>
                    <a:srgbClr val="0000FF"/>
                  </a:solidFill>
                </a:rPr>
                <a:t>out of transit</a:t>
              </a:r>
            </a:p>
          </p:txBody>
        </p:sp>
        <p:sp>
          <p:nvSpPr>
            <p:cNvPr id="19468" name="Line 21"/>
            <p:cNvSpPr>
              <a:spLocks noChangeShapeType="1"/>
            </p:cNvSpPr>
            <p:nvPr/>
          </p:nvSpPr>
          <p:spPr bwMode="auto">
            <a:xfrm>
              <a:off x="1539" y="2414"/>
              <a:ext cx="11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469" name="Rectangle 22"/>
            <p:cNvSpPr>
              <a:spLocks noChangeArrowheads="1"/>
            </p:cNvSpPr>
            <p:nvPr/>
          </p:nvSpPr>
          <p:spPr bwMode="auto">
            <a:xfrm>
              <a:off x="123" y="2208"/>
              <a:ext cx="2709" cy="14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pic>
        <p:nvPicPr>
          <p:cNvPr id="19462" name="Picture 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7125" y="3352800"/>
            <a:ext cx="3902075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 Box 25"/>
          <p:cNvSpPr txBox="1">
            <a:spLocks noChangeArrowheads="1"/>
          </p:cNvSpPr>
          <p:nvPr/>
        </p:nvSpPr>
        <p:spPr bwMode="auto">
          <a:xfrm>
            <a:off x="5029200" y="6186488"/>
            <a:ext cx="3886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800" dirty="0" err="1" smtClean="0">
                <a:latin typeface="Comic Sans MS" pitchFamily="66" charset="0"/>
              </a:rPr>
              <a:t>Snellen</a:t>
            </a:r>
            <a:r>
              <a:rPr lang="en-US" altLang="ja-JP" sz="1800" dirty="0" smtClean="0">
                <a:latin typeface="Comic Sans MS" pitchFamily="66" charset="0"/>
              </a:rPr>
              <a:t>+  </a:t>
            </a:r>
            <a:r>
              <a:rPr lang="en-US" altLang="ja-JP" sz="1800" dirty="0">
                <a:latin typeface="Comic Sans MS" pitchFamily="66" charset="0"/>
              </a:rPr>
              <a:t>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 smtClean="0"/>
              <a:t>Components discovered in optical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219200"/>
            <a:ext cx="6858000" cy="21336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ja-JP" dirty="0" smtClean="0">
                <a:solidFill>
                  <a:srgbClr val="FF0000"/>
                </a:solidFill>
              </a:rPr>
              <a:t>Sodium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ja-JP" dirty="0" smtClean="0"/>
              <a:t>HD189733b</a:t>
            </a:r>
          </a:p>
          <a:p>
            <a:pPr lvl="2" eaLnBrk="1" hangingPunct="1">
              <a:lnSpc>
                <a:spcPct val="120000"/>
              </a:lnSpc>
            </a:pPr>
            <a:r>
              <a:rPr lang="en-US" altLang="ja-JP" dirty="0" smtClean="0"/>
              <a:t>Redfield+ (2008) with HET/HRS</a:t>
            </a:r>
          </a:p>
          <a:p>
            <a:pPr lvl="2" eaLnBrk="1" hangingPunct="1">
              <a:lnSpc>
                <a:spcPct val="120000"/>
              </a:lnSpc>
            </a:pPr>
            <a:r>
              <a:rPr lang="en-US" altLang="ja-JP" dirty="0" smtClean="0"/>
              <a:t>to be confirmed with Subaru/HDS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425825"/>
            <a:ext cx="3810000" cy="2628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914400" y="6172200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800" dirty="0" smtClean="0">
                <a:latin typeface="Comic Sans MS" pitchFamily="66" charset="0"/>
                <a:ea typeface="Osaka" pitchFamily="50" charset="-128"/>
              </a:rPr>
              <a:t>Redfield+ </a:t>
            </a:r>
            <a:r>
              <a:rPr lang="en-US" altLang="ja-JP" sz="1800" dirty="0">
                <a:latin typeface="Comic Sans MS" pitchFamily="66" charset="0"/>
                <a:ea typeface="Osaka" pitchFamily="50" charset="-128"/>
              </a:rPr>
              <a:t>(2008)</a:t>
            </a:r>
          </a:p>
        </p:txBody>
      </p:sp>
      <p:pic>
        <p:nvPicPr>
          <p:cNvPr id="20486" name="Picture 6" descr="rati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408363"/>
            <a:ext cx="3657600" cy="2636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5105400" y="6172200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800" dirty="0" smtClean="0">
                <a:latin typeface="Comic Sans MS" pitchFamily="66" charset="0"/>
                <a:ea typeface="Osaka" pitchFamily="50" charset="-128"/>
              </a:rPr>
              <a:t>NN+ </a:t>
            </a:r>
            <a:r>
              <a:rPr lang="en-US" altLang="ja-JP" sz="1800" dirty="0">
                <a:latin typeface="Comic Sans MS" pitchFamily="66" charset="0"/>
                <a:ea typeface="Osaka" pitchFamily="50" charset="-128"/>
              </a:rPr>
              <a:t>preliminary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 dirty="0" smtClean="0"/>
              <a:t>Components reported in NIR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19200"/>
            <a:ext cx="5943600" cy="28956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ja-JP" dirty="0" smtClean="0">
                <a:solidFill>
                  <a:srgbClr val="FF0000"/>
                </a:solidFill>
              </a:rPr>
              <a:t>Vapor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ja-JP" dirty="0" smtClean="0"/>
              <a:t>HD209458b: Barman (2007)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ja-JP" dirty="0" smtClean="0"/>
              <a:t>HD189733b: </a:t>
            </a:r>
            <a:r>
              <a:rPr lang="en-US" altLang="ja-JP" dirty="0" err="1" smtClean="0"/>
              <a:t>Tinetti</a:t>
            </a:r>
            <a:r>
              <a:rPr lang="en-US" altLang="ja-JP" dirty="0" smtClean="0"/>
              <a:t>+ (2007)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ja-JP" dirty="0" smtClean="0">
                <a:solidFill>
                  <a:srgbClr val="FF0000"/>
                </a:solidFill>
              </a:rPr>
              <a:t>Methane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ja-JP" dirty="0" smtClean="0"/>
              <a:t>HD189733b: Swain+ (2008)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038600"/>
            <a:ext cx="338772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614863" y="60198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800" dirty="0" smtClean="0">
                <a:latin typeface="Osaka" pitchFamily="50" charset="-128"/>
                <a:ea typeface="Osaka" pitchFamily="50" charset="-128"/>
              </a:rPr>
              <a:t>Swain+ </a:t>
            </a:r>
            <a:r>
              <a:rPr lang="en-US" altLang="ja-JP" sz="1800" dirty="0">
                <a:latin typeface="Osaka" pitchFamily="50" charset="-128"/>
                <a:ea typeface="Osaka" pitchFamily="50" charset="-128"/>
              </a:rPr>
              <a:t>(2008)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648200" y="4598988"/>
            <a:ext cx="396240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800">
                <a:latin typeface="Osaka" pitchFamily="50" charset="-128"/>
                <a:ea typeface="Osaka" pitchFamily="50" charset="-128"/>
              </a:rPr>
              <a:t>▲</a:t>
            </a:r>
            <a:r>
              <a:rPr lang="ja-JP" altLang="en-US" sz="1800">
                <a:latin typeface="Osaka" pitchFamily="50" charset="-128"/>
                <a:ea typeface="Osaka" pitchFamily="50" charset="-128"/>
              </a:rPr>
              <a:t>：</a:t>
            </a:r>
            <a:r>
              <a:rPr lang="en-US" altLang="ja-JP" sz="1800">
                <a:latin typeface="Osaka" pitchFamily="50" charset="-128"/>
                <a:ea typeface="Osaka" pitchFamily="50" charset="-128"/>
              </a:rPr>
              <a:t>HST/NICMOS observation</a:t>
            </a:r>
          </a:p>
          <a:p>
            <a:pPr>
              <a:spcBef>
                <a:spcPct val="50000"/>
              </a:spcBef>
            </a:pPr>
            <a:r>
              <a:rPr lang="en-US" altLang="ja-JP" sz="1800">
                <a:solidFill>
                  <a:srgbClr val="FF0000"/>
                </a:solidFill>
                <a:latin typeface="Osaka" pitchFamily="50" charset="-128"/>
                <a:ea typeface="Osaka" pitchFamily="50" charset="-128"/>
              </a:rPr>
              <a:t>red</a:t>
            </a:r>
            <a:r>
              <a:rPr lang="ja-JP" altLang="en-US" sz="1800">
                <a:latin typeface="Osaka" pitchFamily="50" charset="-128"/>
                <a:ea typeface="Osaka" pitchFamily="50" charset="-128"/>
              </a:rPr>
              <a:t>：</a:t>
            </a:r>
            <a:r>
              <a:rPr lang="en-US" altLang="ja-JP" sz="1800">
                <a:latin typeface="Osaka" pitchFamily="50" charset="-128"/>
                <a:ea typeface="Osaka" pitchFamily="50" charset="-128"/>
              </a:rPr>
              <a:t>model with methane</a:t>
            </a:r>
            <a:r>
              <a:rPr lang="ja-JP" altLang="en-US" sz="1800">
                <a:latin typeface="Osaka" pitchFamily="50" charset="-128"/>
                <a:ea typeface="Osaka" pitchFamily="50" charset="-128"/>
              </a:rPr>
              <a:t>＋</a:t>
            </a:r>
            <a:r>
              <a:rPr lang="en-US" altLang="ja-JP" sz="1800">
                <a:latin typeface="Osaka" pitchFamily="50" charset="-128"/>
                <a:ea typeface="Osaka" pitchFamily="50" charset="-128"/>
              </a:rPr>
              <a:t>vapor</a:t>
            </a:r>
          </a:p>
          <a:p>
            <a:pPr>
              <a:spcBef>
                <a:spcPct val="50000"/>
              </a:spcBef>
            </a:pPr>
            <a:r>
              <a:rPr lang="en-US" altLang="ja-JP" sz="1800">
                <a:solidFill>
                  <a:srgbClr val="0000FF"/>
                </a:solidFill>
                <a:latin typeface="Osaka" pitchFamily="50" charset="-128"/>
                <a:ea typeface="Osaka" pitchFamily="50" charset="-128"/>
              </a:rPr>
              <a:t>blue</a:t>
            </a:r>
            <a:r>
              <a:rPr lang="ja-JP" altLang="en-US" sz="1800">
                <a:latin typeface="Osaka" pitchFamily="50" charset="-128"/>
                <a:ea typeface="Osaka" pitchFamily="50" charset="-128"/>
              </a:rPr>
              <a:t>：</a:t>
            </a:r>
            <a:r>
              <a:rPr lang="en-US" altLang="ja-JP" sz="1800">
                <a:latin typeface="Osaka" pitchFamily="50" charset="-128"/>
                <a:ea typeface="Osaka" pitchFamily="50" charset="-128"/>
              </a:rPr>
              <a:t>model with only vapor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 smtClean="0"/>
              <a:t>Other reports for atmospheres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4825" y="1995488"/>
            <a:ext cx="3167063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791200" y="5500688"/>
            <a:ext cx="2743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800" dirty="0" smtClean="0">
                <a:latin typeface="Osaka" pitchFamily="50" charset="-128"/>
                <a:ea typeface="Osaka" pitchFamily="50" charset="-128"/>
              </a:rPr>
              <a:t>Pont+ </a:t>
            </a:r>
            <a:r>
              <a:rPr lang="en-US" altLang="ja-JP" sz="1800" dirty="0">
                <a:latin typeface="Osaka" pitchFamily="50" charset="-128"/>
                <a:ea typeface="Osaka" pitchFamily="50" charset="-128"/>
              </a:rPr>
              <a:t>(2008)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304800" y="1219200"/>
            <a:ext cx="5181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5000"/>
              </a:spcBef>
              <a:buFont typeface="Wingdings" pitchFamily="2" charset="2"/>
              <a:buChar char="u"/>
            </a:pPr>
            <a:r>
              <a:rPr lang="en-US" altLang="ja-JP" sz="2800">
                <a:solidFill>
                  <a:srgbClr val="FF0000"/>
                </a:solidFill>
                <a:latin typeface="Comic Sans MS" pitchFamily="66" charset="0"/>
                <a:ea typeface="Osaka" pitchFamily="50" charset="-128"/>
              </a:rPr>
              <a:t>clouds</a:t>
            </a:r>
          </a:p>
          <a:p>
            <a:pPr marL="742950" lvl="1" indent="-285750">
              <a:lnSpc>
                <a:spcPct val="120000"/>
              </a:lnSpc>
              <a:spcBef>
                <a:spcPct val="25000"/>
              </a:spcBef>
              <a:buFont typeface="Wingdings" pitchFamily="2" charset="2"/>
              <a:buChar char="Ø"/>
            </a:pPr>
            <a:r>
              <a:rPr lang="en-US" altLang="ja-JP" sz="2400">
                <a:latin typeface="Comic Sans MS" pitchFamily="66" charset="0"/>
                <a:ea typeface="Osaka" pitchFamily="50" charset="-128"/>
              </a:rPr>
              <a:t>HD209458, HD189733</a:t>
            </a:r>
          </a:p>
          <a:p>
            <a:pPr marL="1143000" lvl="2" indent="-228600">
              <a:lnSpc>
                <a:spcPct val="120000"/>
              </a:lnSpc>
              <a:spcBef>
                <a:spcPct val="25000"/>
              </a:spcBef>
              <a:buFontTx/>
              <a:buChar char="•"/>
            </a:pPr>
            <a:r>
              <a:rPr lang="en-US" altLang="ja-JP" sz="2000">
                <a:latin typeface="Comic Sans MS" pitchFamily="66" charset="0"/>
                <a:ea typeface="Osaka" pitchFamily="50" charset="-128"/>
              </a:rPr>
              <a:t>observed absorption levels are weaker than cloudless models</a:t>
            </a:r>
          </a:p>
          <a:p>
            <a:pPr marL="342900" indent="-342900">
              <a:lnSpc>
                <a:spcPct val="120000"/>
              </a:lnSpc>
              <a:spcBef>
                <a:spcPct val="25000"/>
              </a:spcBef>
              <a:buFont typeface="Wingdings" pitchFamily="2" charset="2"/>
              <a:buChar char="u"/>
            </a:pPr>
            <a:r>
              <a:rPr lang="en-US" altLang="ja-JP" sz="2800">
                <a:solidFill>
                  <a:srgbClr val="FF0000"/>
                </a:solidFill>
                <a:latin typeface="Comic Sans MS" pitchFamily="66" charset="0"/>
                <a:ea typeface="Osaka" pitchFamily="50" charset="-128"/>
              </a:rPr>
              <a:t>haze</a:t>
            </a:r>
          </a:p>
          <a:p>
            <a:pPr marL="742950" lvl="1" indent="-285750">
              <a:lnSpc>
                <a:spcPct val="120000"/>
              </a:lnSpc>
              <a:spcBef>
                <a:spcPct val="25000"/>
              </a:spcBef>
              <a:buFont typeface="Wingdings" pitchFamily="2" charset="2"/>
              <a:buChar char="Ø"/>
            </a:pPr>
            <a:r>
              <a:rPr lang="en-US" altLang="ja-JP" sz="2400">
                <a:latin typeface="Comic Sans MS" pitchFamily="66" charset="0"/>
                <a:ea typeface="Osaka" pitchFamily="50" charset="-128"/>
              </a:rPr>
              <a:t>HD189733</a:t>
            </a:r>
          </a:p>
          <a:p>
            <a:pPr marL="1143000" lvl="2" indent="-228600">
              <a:lnSpc>
                <a:spcPct val="120000"/>
              </a:lnSpc>
              <a:spcBef>
                <a:spcPct val="25000"/>
              </a:spcBef>
              <a:buFontTx/>
              <a:buChar char="•"/>
            </a:pPr>
            <a:r>
              <a:rPr lang="en-US" altLang="ja-JP" sz="2000">
                <a:latin typeface="Comic Sans MS" pitchFamily="66" charset="0"/>
                <a:ea typeface="Osaka" pitchFamily="50" charset="-128"/>
              </a:rPr>
              <a:t>HST observation found nearly flat absorption feature around 500-1000nm → haze in upper atmosphere?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181600" y="1309688"/>
            <a:ext cx="39624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altLang="ja-JP" sz="1800">
                <a:latin typeface="Osaka" pitchFamily="50" charset="-128"/>
                <a:ea typeface="Osaka" pitchFamily="50" charset="-128"/>
              </a:rPr>
              <a:t>solid line</a:t>
            </a:r>
            <a:r>
              <a:rPr lang="ja-JP" altLang="en-US" sz="1800">
                <a:latin typeface="Osaka" pitchFamily="50" charset="-128"/>
                <a:ea typeface="Osaka" pitchFamily="50" charset="-128"/>
              </a:rPr>
              <a:t>：</a:t>
            </a:r>
            <a:r>
              <a:rPr lang="en-US" altLang="ja-JP" sz="1800">
                <a:latin typeface="Osaka" pitchFamily="50" charset="-128"/>
                <a:ea typeface="Osaka" pitchFamily="50" charset="-128"/>
              </a:rPr>
              <a:t>model</a:t>
            </a:r>
          </a:p>
          <a:p>
            <a:pPr algn="ctr">
              <a:spcBef>
                <a:spcPct val="30000"/>
              </a:spcBef>
            </a:pPr>
            <a:r>
              <a:rPr lang="en-US" altLang="ja-JP" sz="1800">
                <a:solidFill>
                  <a:srgbClr val="FF0000"/>
                </a:solidFill>
                <a:latin typeface="Osaka" pitchFamily="50" charset="-128"/>
                <a:ea typeface="Osaka" pitchFamily="50" charset="-128"/>
              </a:rPr>
              <a:t>■</a:t>
            </a:r>
            <a:r>
              <a:rPr lang="ja-JP" altLang="en-US" sz="1800">
                <a:latin typeface="Osaka" pitchFamily="50" charset="-128"/>
                <a:ea typeface="Osaka" pitchFamily="50" charset="-128"/>
              </a:rPr>
              <a:t>：</a:t>
            </a:r>
            <a:r>
              <a:rPr lang="en-US" altLang="ja-JP" sz="1800">
                <a:latin typeface="Osaka" pitchFamily="50" charset="-128"/>
                <a:ea typeface="Osaka" pitchFamily="50" charset="-128"/>
              </a:rPr>
              <a:t>observed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0" y="6172200"/>
            <a:ext cx="9144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200">
                <a:solidFill>
                  <a:srgbClr val="0000FF"/>
                </a:solidFill>
                <a:latin typeface="Comic Sans MS" pitchFamily="66" charset="0"/>
                <a:ea typeface="Osaka" pitchFamily="50" charset="-128"/>
              </a:rPr>
              <a:t>transmission spectroscopy is useful to study planetary atmospheres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kumimoji="1" lang="en-US" altLang="ja-JP" sz="3600" dirty="0" smtClean="0"/>
              <a:t>Transit Timing Variations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23938" y="2211388"/>
            <a:ext cx="5426075" cy="3441700"/>
            <a:chOff x="645" y="1393"/>
            <a:chExt cx="3418" cy="2168"/>
          </a:xfrm>
        </p:grpSpPr>
        <p:sp>
          <p:nvSpPr>
            <p:cNvPr id="14356" name="Oval 3"/>
            <p:cNvSpPr>
              <a:spLocks noChangeAspect="1" noChangeArrowheads="1"/>
            </p:cNvSpPr>
            <p:nvPr/>
          </p:nvSpPr>
          <p:spPr bwMode="auto">
            <a:xfrm>
              <a:off x="1173" y="2007"/>
              <a:ext cx="498" cy="498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357" name="Oval 4"/>
            <p:cNvSpPr>
              <a:spLocks noChangeAspect="1" noChangeArrowheads="1"/>
            </p:cNvSpPr>
            <p:nvPr/>
          </p:nvSpPr>
          <p:spPr bwMode="auto">
            <a:xfrm>
              <a:off x="645" y="1502"/>
              <a:ext cx="1539" cy="153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358" name="Oval 5"/>
            <p:cNvSpPr>
              <a:spLocks noChangeAspect="1" noChangeArrowheads="1"/>
            </p:cNvSpPr>
            <p:nvPr/>
          </p:nvSpPr>
          <p:spPr bwMode="auto">
            <a:xfrm>
              <a:off x="1351" y="2956"/>
              <a:ext cx="150" cy="15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359" name="Line 6"/>
            <p:cNvSpPr>
              <a:spLocks noChangeAspect="1" noChangeShapeType="1"/>
            </p:cNvSpPr>
            <p:nvPr/>
          </p:nvSpPr>
          <p:spPr bwMode="auto">
            <a:xfrm>
              <a:off x="1428" y="1393"/>
              <a:ext cx="0" cy="17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360" name="Oval 7"/>
            <p:cNvSpPr>
              <a:spLocks noChangeAspect="1" noChangeArrowheads="1"/>
            </p:cNvSpPr>
            <p:nvPr/>
          </p:nvSpPr>
          <p:spPr bwMode="auto">
            <a:xfrm>
              <a:off x="1402" y="2250"/>
              <a:ext cx="49" cy="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14361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064" y="3447"/>
              <a:ext cx="69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62" name="Line 9"/>
            <p:cNvSpPr>
              <a:spLocks noChangeAspect="1" noChangeShapeType="1"/>
            </p:cNvSpPr>
            <p:nvPr/>
          </p:nvSpPr>
          <p:spPr bwMode="auto">
            <a:xfrm flipV="1">
              <a:off x="1419" y="3192"/>
              <a:ext cx="0" cy="2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ja-JP" altLang="en-US"/>
            </a:p>
          </p:txBody>
        </p:sp>
        <p:pic>
          <p:nvPicPr>
            <p:cNvPr id="14363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027" y="3071"/>
              <a:ext cx="2036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64" name="Line 11"/>
            <p:cNvSpPr>
              <a:spLocks noChangeAspect="1" noChangeShapeType="1"/>
            </p:cNvSpPr>
            <p:nvPr/>
          </p:nvSpPr>
          <p:spPr bwMode="auto">
            <a:xfrm>
              <a:off x="1912" y="2875"/>
              <a:ext cx="106" cy="2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4339" name="Rectangle 1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4000">
                <a:solidFill>
                  <a:schemeClr val="accent2"/>
                </a:solidFill>
                <a:latin typeface="Comic Sans MS" pitchFamily="66" charset="0"/>
                <a:ea typeface="Osaka" pitchFamily="50" charset="-128"/>
              </a:rPr>
              <a:t>Transit Timing Variations</a:t>
            </a:r>
          </a:p>
        </p:txBody>
      </p:sp>
      <p:sp>
        <p:nvSpPr>
          <p:cNvPr id="14340" name="Text Box 13"/>
          <p:cNvSpPr txBox="1">
            <a:spLocks noChangeArrowheads="1"/>
          </p:cNvSpPr>
          <p:nvPr/>
        </p:nvSpPr>
        <p:spPr bwMode="auto">
          <a:xfrm>
            <a:off x="304800" y="58674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00">
                <a:solidFill>
                  <a:srgbClr val="FF0000"/>
                </a:solidFill>
                <a:latin typeface="Comic Sans MS" pitchFamily="66" charset="0"/>
              </a:rPr>
              <a:t>constant transit timing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2308225" y="1366838"/>
            <a:ext cx="6454775" cy="4957762"/>
            <a:chOff x="1454" y="861"/>
            <a:chExt cx="4066" cy="3123"/>
          </a:xfrm>
        </p:grpSpPr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3072" y="1154"/>
              <a:ext cx="2448" cy="2830"/>
              <a:chOff x="3072" y="1154"/>
              <a:chExt cx="2448" cy="2830"/>
            </a:xfrm>
          </p:grpSpPr>
          <p:grpSp>
            <p:nvGrpSpPr>
              <p:cNvPr id="5" name="Group 15"/>
              <p:cNvGrpSpPr>
                <a:grpSpLocks/>
              </p:cNvGrpSpPr>
              <p:nvPr/>
            </p:nvGrpSpPr>
            <p:grpSpPr bwMode="auto">
              <a:xfrm>
                <a:off x="3285" y="1154"/>
                <a:ext cx="1803" cy="2425"/>
                <a:chOff x="3285" y="1154"/>
                <a:chExt cx="1803" cy="2425"/>
              </a:xfrm>
            </p:grpSpPr>
            <p:sp>
              <p:nvSpPr>
                <p:cNvPr id="14346" name="Oval 16"/>
                <p:cNvSpPr>
                  <a:spLocks noChangeAspect="1" noChangeArrowheads="1"/>
                </p:cNvSpPr>
                <p:nvPr/>
              </p:nvSpPr>
              <p:spPr bwMode="auto">
                <a:xfrm>
                  <a:off x="4209" y="1990"/>
                  <a:ext cx="498" cy="498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4347" name="Oval 17"/>
                <p:cNvSpPr>
                  <a:spLocks noChangeAspect="1" noChangeArrowheads="1"/>
                </p:cNvSpPr>
                <p:nvPr/>
              </p:nvSpPr>
              <p:spPr bwMode="auto">
                <a:xfrm>
                  <a:off x="3584" y="1190"/>
                  <a:ext cx="150" cy="149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4348" name="Oval 18"/>
                <p:cNvSpPr>
                  <a:spLocks noChangeAspect="1" noChangeArrowheads="1"/>
                </p:cNvSpPr>
                <p:nvPr/>
              </p:nvSpPr>
              <p:spPr bwMode="auto">
                <a:xfrm>
                  <a:off x="3549" y="1502"/>
                  <a:ext cx="1539" cy="1539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4349" name="Oval 19"/>
                <p:cNvSpPr>
                  <a:spLocks noChangeAspect="1" noChangeArrowheads="1"/>
                </p:cNvSpPr>
                <p:nvPr/>
              </p:nvSpPr>
              <p:spPr bwMode="auto">
                <a:xfrm>
                  <a:off x="4385" y="2937"/>
                  <a:ext cx="150" cy="149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4350" name="Line 20"/>
                <p:cNvSpPr>
                  <a:spLocks noChangeAspect="1" noChangeShapeType="1"/>
                </p:cNvSpPr>
                <p:nvPr/>
              </p:nvSpPr>
              <p:spPr bwMode="auto">
                <a:xfrm>
                  <a:off x="4323" y="1393"/>
                  <a:ext cx="0" cy="17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351" name="Line 21"/>
                <p:cNvSpPr>
                  <a:spLocks noChangeAspect="1" noChangeShapeType="1"/>
                </p:cNvSpPr>
                <p:nvPr/>
              </p:nvSpPr>
              <p:spPr bwMode="auto">
                <a:xfrm>
                  <a:off x="4455" y="1393"/>
                  <a:ext cx="0" cy="17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352" name="Oval 22"/>
                <p:cNvSpPr>
                  <a:spLocks noChangeAspect="1" noChangeArrowheads="1"/>
                </p:cNvSpPr>
                <p:nvPr/>
              </p:nvSpPr>
              <p:spPr bwMode="auto">
                <a:xfrm>
                  <a:off x="4297" y="2250"/>
                  <a:ext cx="50" cy="5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pic>
              <p:nvPicPr>
                <p:cNvPr id="14353" name="Picture 23" descr="txp_fig"/>
                <p:cNvPicPr>
                  <a:picLocks noChangeAspect="1" noChangeArrowheads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4109" y="3465"/>
                  <a:ext cx="690" cy="1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354" name="Line 2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464" y="3209"/>
                  <a:ext cx="0" cy="2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lg" len="med"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355" name="Line 25"/>
                <p:cNvSpPr>
                  <a:spLocks noChangeAspect="1" noChangeShapeType="1"/>
                </p:cNvSpPr>
                <p:nvPr/>
              </p:nvSpPr>
              <p:spPr bwMode="auto">
                <a:xfrm rot="-3000000">
                  <a:off x="3417" y="1022"/>
                  <a:ext cx="0" cy="2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sp>
            <p:nvSpPr>
              <p:cNvPr id="14345" name="Text Box 26"/>
              <p:cNvSpPr txBox="1">
                <a:spLocks noChangeArrowheads="1"/>
              </p:cNvSpPr>
              <p:nvPr/>
            </p:nvSpPr>
            <p:spPr bwMode="auto">
              <a:xfrm>
                <a:off x="3072" y="3696"/>
                <a:ext cx="244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ja-JP" sz="2400">
                    <a:solidFill>
                      <a:srgbClr val="0000FF"/>
                    </a:solidFill>
                    <a:latin typeface="Comic Sans MS" pitchFamily="66" charset="0"/>
                  </a:rPr>
                  <a:t>not constant!</a:t>
                </a:r>
              </a:p>
            </p:txBody>
          </p:sp>
        </p:grpSp>
        <p:pic>
          <p:nvPicPr>
            <p:cNvPr id="14343" name="Picture 27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454" y="861"/>
              <a:ext cx="3033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4000" smtClean="0"/>
              <a:t>Theoretical studies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30000"/>
              </a:spcBef>
            </a:pPr>
            <a:r>
              <a:rPr lang="en-US" altLang="ja-JP" sz="2400" dirty="0" err="1" smtClean="0">
                <a:solidFill>
                  <a:srgbClr val="FF0000"/>
                </a:solidFill>
              </a:rPr>
              <a:t>Agol</a:t>
            </a:r>
            <a:r>
              <a:rPr lang="en-US" altLang="ja-JP" sz="2400" dirty="0" smtClean="0">
                <a:solidFill>
                  <a:srgbClr val="FF0000"/>
                </a:solidFill>
              </a:rPr>
              <a:t>+ (2005), Holman &amp; Murray (2005)</a:t>
            </a:r>
          </a:p>
          <a:p>
            <a:pPr lvl="1" eaLnBrk="1" hangingPunct="1">
              <a:lnSpc>
                <a:spcPct val="120000"/>
              </a:lnSpc>
              <a:spcBef>
                <a:spcPct val="30000"/>
              </a:spcBef>
            </a:pPr>
            <a:r>
              <a:rPr lang="en-US" altLang="ja-JP" sz="2200" dirty="0" smtClean="0"/>
              <a:t>additional planet causes modulation of TTVs</a:t>
            </a:r>
          </a:p>
          <a:p>
            <a:pPr lvl="1" eaLnBrk="1" hangingPunct="1">
              <a:lnSpc>
                <a:spcPct val="120000"/>
              </a:lnSpc>
              <a:spcBef>
                <a:spcPct val="30000"/>
              </a:spcBef>
            </a:pPr>
            <a:r>
              <a:rPr lang="en-US" altLang="ja-JP" sz="2200" dirty="0" smtClean="0"/>
              <a:t>very sensitive to additional planets</a:t>
            </a:r>
          </a:p>
          <a:p>
            <a:pPr lvl="2" eaLnBrk="1" hangingPunct="1">
              <a:lnSpc>
                <a:spcPct val="120000"/>
              </a:lnSpc>
              <a:spcBef>
                <a:spcPct val="30000"/>
              </a:spcBef>
            </a:pPr>
            <a:r>
              <a:rPr lang="en-US" altLang="ja-JP" dirty="0" smtClean="0"/>
              <a:t>in mean-motion resonance</a:t>
            </a:r>
          </a:p>
          <a:p>
            <a:pPr lvl="2" eaLnBrk="1" hangingPunct="1">
              <a:lnSpc>
                <a:spcPct val="120000"/>
              </a:lnSpc>
              <a:spcBef>
                <a:spcPct val="30000"/>
              </a:spcBef>
            </a:pPr>
            <a:r>
              <a:rPr lang="en-US" altLang="ja-JP" dirty="0" smtClean="0"/>
              <a:t>in eccentric orbits</a:t>
            </a:r>
          </a:p>
          <a:p>
            <a:pPr lvl="1" eaLnBrk="1" hangingPunct="1">
              <a:lnSpc>
                <a:spcPct val="120000"/>
              </a:lnSpc>
              <a:spcBef>
                <a:spcPct val="30000"/>
              </a:spcBef>
            </a:pPr>
            <a:r>
              <a:rPr lang="en-US" altLang="ja-JP" sz="2200" dirty="0" smtClean="0"/>
              <a:t>for example, Earth-mass planet in 2:1 resonance around a transiting hot Jupiter causes TTVs over a few min</a:t>
            </a:r>
          </a:p>
          <a:p>
            <a:pPr lvl="1" eaLnBrk="1" hangingPunct="1">
              <a:lnSpc>
                <a:spcPct val="120000"/>
              </a:lnSpc>
              <a:spcBef>
                <a:spcPct val="30000"/>
              </a:spcBef>
            </a:pPr>
            <a:r>
              <a:rPr lang="en-US" altLang="ja-JP" sz="2200" dirty="0" smtClean="0">
                <a:solidFill>
                  <a:srgbClr val="0000FF"/>
                </a:solidFill>
              </a:rPr>
              <a:t>ground-based observations (even with small telescopes) are useful to search for additional planets</a:t>
            </a:r>
          </a:p>
          <a:p>
            <a:pPr lvl="1" eaLnBrk="1" hangingPunct="1">
              <a:lnSpc>
                <a:spcPct val="120000"/>
              </a:lnSpc>
              <a:spcBef>
                <a:spcPct val="30000"/>
              </a:spcBef>
            </a:pPr>
            <a:r>
              <a:rPr lang="en-US" altLang="ja-JP" sz="2200" dirty="0" smtClean="0">
                <a:solidFill>
                  <a:srgbClr val="339933"/>
                </a:solidFill>
              </a:rPr>
              <a:t>also, we can search for </a:t>
            </a:r>
            <a:r>
              <a:rPr lang="en-US" altLang="ja-JP" sz="2200" dirty="0" err="1" smtClean="0">
                <a:solidFill>
                  <a:srgbClr val="339933"/>
                </a:solidFill>
              </a:rPr>
              <a:t>exomoons</a:t>
            </a:r>
            <a:r>
              <a:rPr lang="en-US" altLang="ja-JP" sz="2200" dirty="0" smtClean="0">
                <a:solidFill>
                  <a:srgbClr val="339933"/>
                </a:solidFill>
              </a:rPr>
              <a:t> (but smaller signal)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 smtClean="0"/>
              <a:t>The first exoplanetary transits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600200"/>
            <a:ext cx="5562600" cy="3824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4" name="Text Box 15"/>
          <p:cNvSpPr txBox="1">
            <a:spLocks noChangeArrowheads="1"/>
          </p:cNvSpPr>
          <p:nvPr/>
        </p:nvSpPr>
        <p:spPr bwMode="auto">
          <a:xfrm>
            <a:off x="1981200" y="5624513"/>
            <a:ext cx="4876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10000"/>
              </a:spcBef>
            </a:pPr>
            <a:r>
              <a:rPr lang="en-US" altLang="ja-JP" sz="2000" dirty="0" smtClean="0">
                <a:latin typeface="Comic Sans MS" pitchFamily="66" charset="0"/>
              </a:rPr>
              <a:t>Charbonneau+ </a:t>
            </a:r>
            <a:r>
              <a:rPr lang="en-US" altLang="ja-JP" sz="2000" dirty="0">
                <a:latin typeface="Comic Sans MS" pitchFamily="66" charset="0"/>
              </a:rPr>
              <a:t>(2000)</a:t>
            </a:r>
          </a:p>
          <a:p>
            <a:pPr algn="ctr">
              <a:lnSpc>
                <a:spcPct val="120000"/>
              </a:lnSpc>
              <a:spcBef>
                <a:spcPct val="10000"/>
              </a:spcBef>
            </a:pPr>
            <a:r>
              <a:rPr lang="en-US" altLang="ja-JP" sz="2000" dirty="0">
                <a:latin typeface="Comic Sans MS" pitchFamily="66" charset="0"/>
              </a:rPr>
              <a:t>for HD209458b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sz="3600" dirty="0" smtClean="0"/>
              <a:t>Previous Study 1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47888" y="2057400"/>
            <a:ext cx="4786312" cy="3376613"/>
            <a:chOff x="1593" y="1296"/>
            <a:chExt cx="3015" cy="2127"/>
          </a:xfrm>
        </p:grpSpPr>
        <p:pic>
          <p:nvPicPr>
            <p:cNvPr id="16390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58" y="1302"/>
              <a:ext cx="2850" cy="1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1" name="Rectangle 5"/>
            <p:cNvSpPr>
              <a:spLocks noChangeArrowheads="1"/>
            </p:cNvSpPr>
            <p:nvPr/>
          </p:nvSpPr>
          <p:spPr bwMode="auto">
            <a:xfrm rot="5400000">
              <a:off x="3029" y="1845"/>
              <a:ext cx="423" cy="27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392" name="Rectangle 6"/>
            <p:cNvSpPr>
              <a:spLocks noChangeArrowheads="1"/>
            </p:cNvSpPr>
            <p:nvPr/>
          </p:nvSpPr>
          <p:spPr bwMode="auto">
            <a:xfrm>
              <a:off x="1593" y="1296"/>
              <a:ext cx="464" cy="21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ja-JP" sz="1800">
                <a:ea typeface="Osaka" pitchFamily="50" charset="-128"/>
              </a:endParaRPr>
            </a:p>
          </p:txBody>
        </p:sp>
        <p:sp>
          <p:nvSpPr>
            <p:cNvPr id="16393" name="Text Box 7"/>
            <p:cNvSpPr txBox="1">
              <a:spLocks noChangeArrowheads="1"/>
            </p:cNvSpPr>
            <p:nvPr/>
          </p:nvSpPr>
          <p:spPr bwMode="auto">
            <a:xfrm>
              <a:off x="2592" y="3186"/>
              <a:ext cx="1227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ja-JP" sz="1600" b="1">
                  <a:latin typeface="Osaka" pitchFamily="50" charset="-128"/>
                  <a:ea typeface="Osaka" pitchFamily="50" charset="-128"/>
                </a:rPr>
                <a:t>Transit Epoch</a:t>
              </a:r>
              <a:endParaRPr lang="en-US" altLang="ja-JP" sz="1600" b="1" baseline="-25000">
                <a:latin typeface="Osaka" pitchFamily="50" charset="-128"/>
                <a:ea typeface="Osaka" pitchFamily="50" charset="-128"/>
              </a:endParaRPr>
            </a:p>
          </p:txBody>
        </p:sp>
        <p:sp>
          <p:nvSpPr>
            <p:cNvPr id="16394" name="Text Box 8"/>
            <p:cNvSpPr txBox="1">
              <a:spLocks noChangeArrowheads="1"/>
            </p:cNvSpPr>
            <p:nvPr/>
          </p:nvSpPr>
          <p:spPr bwMode="auto">
            <a:xfrm>
              <a:off x="1757" y="1885"/>
              <a:ext cx="29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altLang="ja-JP" sz="1600">
                  <a:latin typeface="HG丸ｺﾞｼｯｸM-PRO" pitchFamily="50" charset="-128"/>
                  <a:ea typeface="HG丸ｺﾞｼｯｸM-PRO" pitchFamily="50" charset="-128"/>
                </a:rPr>
                <a:t>0</a:t>
              </a:r>
              <a:endParaRPr lang="en-US" altLang="ja-JP" sz="1600" baseline="-25000"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16395" name="Text Box 9"/>
            <p:cNvSpPr txBox="1">
              <a:spLocks noChangeArrowheads="1"/>
            </p:cNvSpPr>
            <p:nvPr/>
          </p:nvSpPr>
          <p:spPr bwMode="auto">
            <a:xfrm>
              <a:off x="1758" y="1673"/>
              <a:ext cx="2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altLang="ja-JP" sz="1600">
                  <a:latin typeface="HG丸ｺﾞｼｯｸM-PRO" pitchFamily="50" charset="-128"/>
                  <a:ea typeface="HG丸ｺﾞｼｯｸM-PRO" pitchFamily="50" charset="-128"/>
                </a:rPr>
                <a:t>1</a:t>
              </a:r>
              <a:endParaRPr lang="en-US" altLang="ja-JP" sz="1600" baseline="-25000"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16396" name="Text Box 10"/>
            <p:cNvSpPr txBox="1">
              <a:spLocks noChangeArrowheads="1"/>
            </p:cNvSpPr>
            <p:nvPr/>
          </p:nvSpPr>
          <p:spPr bwMode="auto">
            <a:xfrm>
              <a:off x="1642" y="2097"/>
              <a:ext cx="40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altLang="ja-JP" sz="1600">
                  <a:latin typeface="HG丸ｺﾞｼｯｸM-PRO" pitchFamily="50" charset="-128"/>
                  <a:ea typeface="HG丸ｺﾞｼｯｸM-PRO" pitchFamily="50" charset="-128"/>
                </a:rPr>
                <a:t>-1</a:t>
              </a:r>
              <a:endParaRPr lang="en-US" altLang="ja-JP" sz="1600" baseline="-25000"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16397" name="Text Box 11"/>
            <p:cNvSpPr txBox="1">
              <a:spLocks noChangeArrowheads="1"/>
            </p:cNvSpPr>
            <p:nvPr/>
          </p:nvSpPr>
          <p:spPr bwMode="auto">
            <a:xfrm>
              <a:off x="1642" y="2256"/>
              <a:ext cx="40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altLang="ja-JP" sz="1600">
                  <a:latin typeface="HG丸ｺﾞｼｯｸM-PRO" pitchFamily="50" charset="-128"/>
                  <a:ea typeface="HG丸ｺﾞｼｯｸM-PRO" pitchFamily="50" charset="-128"/>
                </a:rPr>
                <a:t>-2</a:t>
              </a:r>
              <a:endParaRPr lang="en-US" altLang="ja-JP" sz="1600" baseline="-25000"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16398" name="Text Box 12"/>
            <p:cNvSpPr txBox="1">
              <a:spLocks noChangeArrowheads="1"/>
            </p:cNvSpPr>
            <p:nvPr/>
          </p:nvSpPr>
          <p:spPr bwMode="auto">
            <a:xfrm>
              <a:off x="1816" y="3016"/>
              <a:ext cx="582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altLang="ja-JP" sz="1600">
                  <a:latin typeface="HG丸ｺﾞｼｯｸM-PRO" pitchFamily="50" charset="-128"/>
                  <a:ea typeface="HG丸ｺﾞｼｯｸM-PRO" pitchFamily="50" charset="-128"/>
                </a:rPr>
                <a:t>266</a:t>
              </a:r>
              <a:endParaRPr lang="en-US" altLang="ja-JP" sz="1600" baseline="-25000"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16399" name="Text Box 13"/>
            <p:cNvSpPr txBox="1">
              <a:spLocks noChangeArrowheads="1"/>
            </p:cNvSpPr>
            <p:nvPr/>
          </p:nvSpPr>
          <p:spPr bwMode="auto">
            <a:xfrm>
              <a:off x="3038" y="3016"/>
              <a:ext cx="583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altLang="ja-JP" sz="1600">
                  <a:latin typeface="HG丸ｺﾞｼｯｸM-PRO" pitchFamily="50" charset="-128"/>
                  <a:ea typeface="HG丸ｺﾞｼｯｸM-PRO" pitchFamily="50" charset="-128"/>
                </a:rPr>
                <a:t>366</a:t>
              </a:r>
              <a:endParaRPr lang="en-US" altLang="ja-JP" sz="1600" baseline="-25000"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16400" name="Text Box 14"/>
            <p:cNvSpPr txBox="1">
              <a:spLocks noChangeArrowheads="1"/>
            </p:cNvSpPr>
            <p:nvPr/>
          </p:nvSpPr>
          <p:spPr bwMode="auto">
            <a:xfrm>
              <a:off x="3969" y="2999"/>
              <a:ext cx="583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altLang="ja-JP" sz="1600">
                  <a:latin typeface="HG丸ｺﾞｼｯｸM-PRO" pitchFamily="50" charset="-128"/>
                  <a:ea typeface="HG丸ｺﾞｼｯｸM-PRO" pitchFamily="50" charset="-128"/>
                </a:rPr>
                <a:t>446</a:t>
              </a:r>
              <a:endParaRPr lang="en-US" altLang="ja-JP" sz="1600" baseline="-25000"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16401" name="Text Box 15"/>
            <p:cNvSpPr txBox="1">
              <a:spLocks noChangeArrowheads="1"/>
            </p:cNvSpPr>
            <p:nvPr/>
          </p:nvSpPr>
          <p:spPr bwMode="auto">
            <a:xfrm rot="-5400000">
              <a:off x="1354" y="2006"/>
              <a:ext cx="768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altLang="ja-JP" sz="1600" b="1">
                  <a:latin typeface="Osaka" pitchFamily="50" charset="-128"/>
                  <a:ea typeface="Osaka" pitchFamily="50" charset="-128"/>
                </a:rPr>
                <a:t>O-C [min]</a:t>
              </a:r>
            </a:p>
          </p:txBody>
        </p:sp>
        <p:sp>
          <p:nvSpPr>
            <p:cNvPr id="16402" name="Text Box 16"/>
            <p:cNvSpPr txBox="1">
              <a:spLocks noChangeArrowheads="1"/>
            </p:cNvSpPr>
            <p:nvPr/>
          </p:nvSpPr>
          <p:spPr bwMode="auto">
            <a:xfrm>
              <a:off x="2688" y="2329"/>
              <a:ext cx="72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1800">
                  <a:solidFill>
                    <a:srgbClr val="FF0000"/>
                  </a:solidFill>
                  <a:ea typeface="Osaka" pitchFamily="50" charset="-128"/>
                </a:rPr>
                <a:t>case of no TTV</a:t>
              </a:r>
            </a:p>
          </p:txBody>
        </p:sp>
        <p:sp>
          <p:nvSpPr>
            <p:cNvPr id="16403" name="Line 17"/>
            <p:cNvSpPr>
              <a:spLocks noChangeShapeType="1"/>
            </p:cNvSpPr>
            <p:nvPr/>
          </p:nvSpPr>
          <p:spPr bwMode="auto">
            <a:xfrm flipH="1" flipV="1">
              <a:off x="2736" y="2089"/>
              <a:ext cx="96" cy="24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6388" name="Text Box 18"/>
          <p:cNvSpPr txBox="1">
            <a:spLocks noChangeArrowheads="1"/>
          </p:cNvSpPr>
          <p:nvPr/>
        </p:nvSpPr>
        <p:spPr bwMode="auto">
          <a:xfrm>
            <a:off x="2362200" y="5622925"/>
            <a:ext cx="4419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000" dirty="0">
                <a:solidFill>
                  <a:srgbClr val="FF0000"/>
                </a:solidFill>
                <a:ea typeface="Osaka" pitchFamily="50" charset="-128"/>
              </a:rPr>
              <a:t>Transit timing of OGLE-TR-111b</a:t>
            </a:r>
          </a:p>
          <a:p>
            <a:pPr algn="ctr">
              <a:spcBef>
                <a:spcPct val="50000"/>
              </a:spcBef>
            </a:pPr>
            <a:r>
              <a:rPr lang="en-US" altLang="ja-JP" sz="2000" dirty="0">
                <a:solidFill>
                  <a:srgbClr val="FF0000"/>
                </a:solidFill>
                <a:ea typeface="Osaka" pitchFamily="50" charset="-128"/>
              </a:rPr>
              <a:t>(</a:t>
            </a:r>
            <a:r>
              <a:rPr lang="en-US" altLang="ja-JP" sz="2000" dirty="0" smtClean="0">
                <a:solidFill>
                  <a:srgbClr val="FF0000"/>
                </a:solidFill>
                <a:ea typeface="Osaka" pitchFamily="50" charset="-128"/>
              </a:rPr>
              <a:t>Diaz+ </a:t>
            </a:r>
            <a:r>
              <a:rPr lang="en-US" altLang="ja-JP" sz="2000" dirty="0">
                <a:solidFill>
                  <a:srgbClr val="FF0000"/>
                </a:solidFill>
                <a:ea typeface="Osaka" pitchFamily="50" charset="-128"/>
              </a:rPr>
              <a:t>2008)</a:t>
            </a:r>
          </a:p>
        </p:txBody>
      </p:sp>
      <p:sp>
        <p:nvSpPr>
          <p:cNvPr id="16389" name="Text Box 19"/>
          <p:cNvSpPr txBox="1">
            <a:spLocks noChangeArrowheads="1"/>
          </p:cNvSpPr>
          <p:nvPr/>
        </p:nvSpPr>
        <p:spPr bwMode="auto">
          <a:xfrm>
            <a:off x="685800" y="1371600"/>
            <a:ext cx="7772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ja-JP" sz="2200">
                <a:solidFill>
                  <a:srgbClr val="0000FF"/>
                </a:solidFill>
                <a:latin typeface="Comic Sans MS" pitchFamily="66" charset="0"/>
                <a:ea typeface="Osaka" pitchFamily="50" charset="-128"/>
              </a:rPr>
              <a:t>an Earth-mass planet in 4:1 resonant orbit?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kumimoji="1" lang="en-US" altLang="ja-JP" sz="3600" dirty="0" smtClean="0"/>
              <a:t>Previous Study 2</a:t>
            </a:r>
            <a:endParaRPr kumimoji="1" lang="ja-JP" altLang="en-US" sz="3600" dirty="0"/>
          </a:p>
        </p:txBody>
      </p:sp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1066800" y="5791200"/>
            <a:ext cx="70104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en-US" altLang="ja-JP" sz="2000" dirty="0">
                <a:solidFill>
                  <a:srgbClr val="FF0000"/>
                </a:solidFill>
                <a:ea typeface="Osaka" pitchFamily="50" charset="-128"/>
              </a:rPr>
              <a:t>Transit timing of TrES-3b (</a:t>
            </a:r>
            <a:r>
              <a:rPr kumimoji="1" lang="en-US" altLang="ja-JP" sz="2000" dirty="0" err="1">
                <a:solidFill>
                  <a:srgbClr val="FF0000"/>
                </a:solidFill>
                <a:ea typeface="Osaka" pitchFamily="50" charset="-128"/>
              </a:rPr>
              <a:t>Sozzetti</a:t>
            </a:r>
            <a:r>
              <a:rPr kumimoji="1" lang="en-US" altLang="ja-JP" sz="2000" dirty="0">
                <a:solidFill>
                  <a:srgbClr val="FF0000"/>
                </a:solidFill>
                <a:ea typeface="Osaka" pitchFamily="50" charset="-128"/>
              </a:rPr>
              <a:t> et al. 2009</a:t>
            </a:r>
            <a:r>
              <a:rPr kumimoji="1" lang="en-US" altLang="ja-JP" sz="2000" dirty="0" smtClean="0">
                <a:solidFill>
                  <a:srgbClr val="FF0000"/>
                </a:solidFill>
                <a:ea typeface="Osaka" pitchFamily="50" charset="-128"/>
              </a:rPr>
              <a:t>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ja-JP" sz="2000" dirty="0" smtClean="0">
                <a:ea typeface="Osaka" pitchFamily="50" charset="-128"/>
              </a:rPr>
              <a:t>Also other groups conducted TTV search for this target.</a:t>
            </a:r>
            <a:endParaRPr kumimoji="1" lang="en-US" altLang="ja-JP" sz="2000" dirty="0">
              <a:ea typeface="Osaka" pitchFamily="50" charset="-128"/>
            </a:endParaRP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685800" y="1295400"/>
            <a:ext cx="7772400" cy="83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kumimoji="1" lang="en-US" altLang="ja-JP" sz="2200" dirty="0" smtClean="0">
                <a:solidFill>
                  <a:srgbClr val="0000FF"/>
                </a:solidFill>
                <a:latin typeface="Comic Sans MS" pitchFamily="66" charset="0"/>
                <a:ea typeface="Osaka" pitchFamily="50" charset="-128"/>
              </a:rPr>
              <a:t>TTV</a:t>
            </a:r>
            <a:r>
              <a:rPr lang="ja-JP" altLang="en-US" sz="2200" dirty="0" smtClean="0">
                <a:solidFill>
                  <a:srgbClr val="0000FF"/>
                </a:solidFill>
                <a:latin typeface="Comic Sans MS" pitchFamily="66" charset="0"/>
                <a:ea typeface="Osaka" pitchFamily="50" charset="-128"/>
              </a:rPr>
              <a:t> </a:t>
            </a:r>
            <a:r>
              <a:rPr lang="en-US" altLang="ja-JP" sz="2200" dirty="0" smtClean="0">
                <a:solidFill>
                  <a:srgbClr val="0000FF"/>
                </a:solidFill>
                <a:latin typeface="Comic Sans MS" pitchFamily="66" charset="0"/>
                <a:ea typeface="Osaka" pitchFamily="50" charset="-128"/>
              </a:rPr>
              <a:t>of 1 minute level?</a:t>
            </a:r>
            <a:endParaRPr kumimoji="1" lang="ja-JP" altLang="en-US" sz="2200" dirty="0">
              <a:solidFill>
                <a:srgbClr val="0000FF"/>
              </a:solidFill>
              <a:latin typeface="Comic Sans MS" pitchFamily="66" charset="0"/>
              <a:ea typeface="Osaka" pitchFamily="50" charset="-128"/>
            </a:endParaRPr>
          </a:p>
          <a:p>
            <a:pPr algn="ctr" eaLnBrk="1" hangingPunct="1">
              <a:spcBef>
                <a:spcPct val="20000"/>
              </a:spcBef>
            </a:pPr>
            <a:r>
              <a:rPr kumimoji="1" lang="en-US" altLang="ja-JP" sz="2200" dirty="0" smtClean="0">
                <a:solidFill>
                  <a:srgbClr val="339933"/>
                </a:solidFill>
                <a:latin typeface="Comic Sans MS" pitchFamily="66" charset="0"/>
                <a:ea typeface="Osaka" pitchFamily="50" charset="-128"/>
              </a:rPr>
              <a:t>(4 out of 8 transits shift over 2σ from a constant period)</a:t>
            </a:r>
            <a:endParaRPr kumimoji="1" lang="en-US" altLang="ja-JP" sz="2200" dirty="0">
              <a:solidFill>
                <a:srgbClr val="339933"/>
              </a:solidFill>
              <a:latin typeface="Comic Sans MS" pitchFamily="66" charset="0"/>
              <a:ea typeface="Osaka" pitchFamily="50" charset="-128"/>
            </a:endParaRPr>
          </a:p>
        </p:txBody>
      </p:sp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3975" y="2438400"/>
            <a:ext cx="6524625" cy="31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/>
          <a:p>
            <a:r>
              <a:rPr kumimoji="1" lang="en-US" altLang="ja-JP" sz="3600" dirty="0" smtClean="0"/>
              <a:t>Japanese Transit Observation Network </a:t>
            </a:r>
            <a:endParaRPr kumimoji="1" lang="ja-JP" altLang="en-US" sz="36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4800" y="1143000"/>
            <a:ext cx="8610600" cy="3048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kumimoji="1" lang="en-US" altLang="ja-JP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cs"/>
              </a:rPr>
              <a:t>established by S. Ida and J. Watanabe in 2004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lang="en-US" altLang="ja-JP" sz="2400" kern="0" dirty="0" smtClean="0">
                <a:solidFill>
                  <a:srgbClr val="FF0000"/>
                </a:solidFill>
                <a:latin typeface="+mn-ea"/>
                <a:ea typeface="+mn-ea"/>
              </a:rPr>
              <a:t>amateur and professional collaboration</a:t>
            </a:r>
            <a:endParaRPr kumimoji="1" lang="ja-JP" alt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altLang="ja-JP" sz="2200" kern="0" dirty="0" smtClean="0">
                <a:latin typeface="+mn-ea"/>
                <a:ea typeface="+mn-ea"/>
              </a:rPr>
              <a:t>a few</a:t>
            </a:r>
            <a:r>
              <a:rPr kumimoji="1" lang="en-US" altLang="ja-JP" sz="2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  <a:ea typeface="+mn-ea"/>
              </a:rPr>
              <a:t> 20-30</a:t>
            </a:r>
            <a:r>
              <a:rPr kumimoji="1" lang="en-US" altLang="ja-JP" sz="22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ea"/>
                <a:ea typeface="+mn-ea"/>
              </a:rPr>
              <a:t> cm and one 1 m class telescope available</a:t>
            </a:r>
            <a:endParaRPr kumimoji="1" lang="en-US" altLang="ja-JP" sz="2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ea"/>
              <a:ea typeface="+mn-e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altLang="ja-JP" sz="2200" kern="0" dirty="0" smtClean="0">
                <a:latin typeface="+mn-ea"/>
                <a:ea typeface="+mn-ea"/>
              </a:rPr>
              <a:t>conduct TTV search from 2008</a:t>
            </a:r>
            <a:endParaRPr kumimoji="1" lang="ja-JP" altLang="en-US" sz="2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ea"/>
              <a:ea typeface="+mn-e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1" lang="en-US" altLang="ja-JP" sz="2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  <a:ea typeface="+mn-ea"/>
              </a:rPr>
              <a:t>achieved less</a:t>
            </a:r>
            <a:r>
              <a:rPr kumimoji="1" lang="en-US" altLang="ja-JP" sz="22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ea"/>
                <a:ea typeface="+mn-ea"/>
              </a:rPr>
              <a:t> than 1 minute accuracy for TrES-3 transits</a:t>
            </a:r>
            <a:endParaRPr kumimoji="1" lang="en-US" altLang="ja-JP" sz="2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ea"/>
              <a:ea typeface="+mn-e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altLang="ja-JP" sz="2200" kern="0" dirty="0" smtClean="0">
                <a:latin typeface="+mn-ea"/>
                <a:ea typeface="+mn-ea"/>
              </a:rPr>
              <a:t>continuous observations will be important</a:t>
            </a:r>
            <a:endParaRPr kumimoji="1" lang="ja-JP" altLang="en-US" sz="2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ea typeface="+mn-ea"/>
            </a:endParaRPr>
          </a:p>
        </p:txBody>
      </p:sp>
      <p:pic>
        <p:nvPicPr>
          <p:cNvPr id="4" name="Picture 4" descr="lctres3_magn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184650"/>
            <a:ext cx="3467100" cy="2368550"/>
          </a:xfrm>
          <a:prstGeom prst="rect">
            <a:avLst/>
          </a:prstGeom>
          <a:noFill/>
        </p:spPr>
      </p:pic>
      <p:pic>
        <p:nvPicPr>
          <p:cNvPr id="5" name="Picture 6" descr="lctres3_aka_0808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4198938"/>
            <a:ext cx="3429000" cy="2343150"/>
          </a:xfrm>
          <a:prstGeom prst="rect">
            <a:avLst/>
          </a:prstGeom>
          <a:noFill/>
        </p:spPr>
      </p:pic>
      <p:pic>
        <p:nvPicPr>
          <p:cNvPr id="6" name="Picture 5" descr="lctres3_bao_081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4184650"/>
            <a:ext cx="3505200" cy="235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sz="3600" dirty="0" smtClean="0"/>
              <a:t>Summary of Previous TTV Studies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30000"/>
              </a:spcBef>
            </a:pPr>
            <a:r>
              <a:rPr lang="en-US" altLang="ja-JP" sz="2400" dirty="0" smtClean="0">
                <a:solidFill>
                  <a:srgbClr val="FF0000"/>
                </a:solidFill>
              </a:rPr>
              <a:t>Additional planets in transiting planetary systems causes TTV for transiting planets</a:t>
            </a:r>
          </a:p>
          <a:p>
            <a:pPr lvl="1" eaLnBrk="1" hangingPunct="1">
              <a:lnSpc>
                <a:spcPct val="120000"/>
              </a:lnSpc>
              <a:spcBef>
                <a:spcPct val="30000"/>
              </a:spcBef>
            </a:pPr>
            <a:r>
              <a:rPr lang="en-US" altLang="ja-JP" sz="2200" dirty="0" smtClean="0"/>
              <a:t>detectable TTV is expected for additional planet in mean motion resonance</a:t>
            </a:r>
          </a:p>
          <a:p>
            <a:pPr lvl="1" eaLnBrk="1" hangingPunct="1">
              <a:lnSpc>
                <a:spcPct val="120000"/>
              </a:lnSpc>
              <a:spcBef>
                <a:spcPct val="30000"/>
              </a:spcBef>
            </a:pPr>
            <a:r>
              <a:rPr lang="en-US" altLang="ja-JP" sz="2200" dirty="0" smtClean="0"/>
              <a:t>ground-based observations (even with small telescopes) are useful to search for additional planets</a:t>
            </a:r>
          </a:p>
          <a:p>
            <a:pPr lvl="1" eaLnBrk="1" hangingPunct="1">
              <a:lnSpc>
                <a:spcPct val="120000"/>
              </a:lnSpc>
              <a:spcBef>
                <a:spcPct val="30000"/>
              </a:spcBef>
            </a:pPr>
            <a:r>
              <a:rPr lang="en-US" altLang="ja-JP" sz="2200" dirty="0" smtClean="0">
                <a:solidFill>
                  <a:srgbClr val="0000FF"/>
                </a:solidFill>
              </a:rPr>
              <a:t>in the </a:t>
            </a:r>
            <a:r>
              <a:rPr lang="en-US" altLang="ja-JP" sz="2200" dirty="0" err="1" smtClean="0">
                <a:solidFill>
                  <a:srgbClr val="0000FF"/>
                </a:solidFill>
              </a:rPr>
              <a:t>Kepler</a:t>
            </a:r>
            <a:r>
              <a:rPr lang="en-US" altLang="ja-JP" sz="2200" dirty="0" smtClean="0">
                <a:solidFill>
                  <a:srgbClr val="0000FF"/>
                </a:solidFill>
              </a:rPr>
              <a:t> era, TTVs will become one of an useful method to search for </a:t>
            </a:r>
            <a:r>
              <a:rPr lang="en-US" altLang="ja-JP" sz="2200" dirty="0" err="1" smtClean="0">
                <a:solidFill>
                  <a:srgbClr val="0000FF"/>
                </a:solidFill>
              </a:rPr>
              <a:t>exoplanets</a:t>
            </a:r>
            <a:r>
              <a:rPr lang="en-US" altLang="ja-JP" sz="2200" dirty="0" smtClean="0">
                <a:solidFill>
                  <a:srgbClr val="0000FF"/>
                </a:solidFill>
              </a:rPr>
              <a:t> and </a:t>
            </a:r>
            <a:r>
              <a:rPr lang="en-US" altLang="ja-JP" sz="2200" dirty="0" err="1" smtClean="0">
                <a:solidFill>
                  <a:srgbClr val="0000FF"/>
                </a:solidFill>
              </a:rPr>
              <a:t>exomoons</a:t>
            </a:r>
            <a:endParaRPr lang="en-US" altLang="ja-JP" sz="2200" dirty="0" smtClean="0">
              <a:solidFill>
                <a:srgbClr val="0000FF"/>
              </a:solidFill>
            </a:endParaRPr>
          </a:p>
          <a:p>
            <a:pPr lvl="1" eaLnBrk="1" hangingPunct="1">
              <a:lnSpc>
                <a:spcPct val="120000"/>
              </a:lnSpc>
              <a:spcBef>
                <a:spcPct val="30000"/>
              </a:spcBef>
            </a:pPr>
            <a:r>
              <a:rPr lang="en-US" altLang="ja-JP" sz="2200" dirty="0" smtClean="0">
                <a:solidFill>
                  <a:srgbClr val="339933"/>
                </a:solidFill>
              </a:rPr>
              <a:t>also, we can characterize orbital parameters of non-transiting additional planets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sz="3600" dirty="0" smtClean="0"/>
              <a:t>Summary of past transit studies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05800" cy="46482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altLang="ja-JP" sz="2400" dirty="0" smtClean="0">
                <a:solidFill>
                  <a:srgbClr val="FF0000"/>
                </a:solidFill>
              </a:rPr>
              <a:t>“Planetary transits” enable us to characterize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altLang="ja-JP" sz="2200" dirty="0" smtClean="0"/>
              <a:t>planetary size, inclination, and density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altLang="ja-JP" sz="2200" dirty="0" smtClean="0"/>
              <a:t>obliquity of spin-orbit alignment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altLang="ja-JP" sz="2200" dirty="0" smtClean="0"/>
              <a:t>components of atmosphere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altLang="ja-JP" sz="2200" dirty="0" smtClean="0"/>
              <a:t>clues for additional planets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altLang="ja-JP" sz="2400" dirty="0" smtClean="0"/>
              <a:t>such info. is only available for transiting planets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altLang="ja-JP" sz="2400" dirty="0" smtClean="0"/>
              <a:t>Past studies were mainly done for </a:t>
            </a:r>
            <a:r>
              <a:rPr lang="en-US" altLang="ja-JP" sz="2400" dirty="0" smtClean="0">
                <a:solidFill>
                  <a:srgbClr val="0000FF"/>
                </a:solidFill>
              </a:rPr>
              <a:t>hot </a:t>
            </a:r>
            <a:r>
              <a:rPr lang="en-US" altLang="ja-JP" sz="2400" dirty="0" err="1" smtClean="0">
                <a:solidFill>
                  <a:srgbClr val="0000FF"/>
                </a:solidFill>
              </a:rPr>
              <a:t>Jupiters</a:t>
            </a:r>
            <a:endParaRPr lang="en-US" altLang="ja-JP" sz="2400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altLang="ja-JP" sz="2400" dirty="0" smtClean="0">
                <a:solidFill>
                  <a:srgbClr val="0000FF"/>
                </a:solidFill>
              </a:rPr>
              <a:t>What’s next?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kumimoji="1" lang="en-US" altLang="ja-JP" sz="3600" dirty="0" smtClean="0"/>
              <a:t>Future Prospects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316404main_2009-1972_4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00200"/>
            <a:ext cx="3405188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685800" y="6232525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000">
                <a:latin typeface="Comic Sans MS" pitchFamily="66" charset="0"/>
              </a:rPr>
              <a:t>from Kepler website</a:t>
            </a:r>
          </a:p>
        </p:txBody>
      </p:sp>
      <p:sp>
        <p:nvSpPr>
          <p:cNvPr id="3072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4000" dirty="0" smtClean="0"/>
              <a:t>The beginning of the </a:t>
            </a:r>
            <a:r>
              <a:rPr lang="en-US" altLang="ja-JP" sz="4000" dirty="0" err="1" smtClean="0"/>
              <a:t>Kepler</a:t>
            </a:r>
            <a:r>
              <a:rPr lang="en-US" altLang="ja-JP" sz="4000" dirty="0" smtClean="0"/>
              <a:t> era</a:t>
            </a:r>
          </a:p>
        </p:txBody>
      </p:sp>
      <p:sp>
        <p:nvSpPr>
          <p:cNvPr id="30725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524000"/>
            <a:ext cx="4572000" cy="4525963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ja-JP" sz="2400" dirty="0" smtClean="0">
                <a:solidFill>
                  <a:srgbClr val="FF0000"/>
                </a:solidFill>
              </a:rPr>
              <a:t>NASA 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Kepler</a:t>
            </a:r>
            <a:r>
              <a:rPr lang="en-US" altLang="ja-JP" sz="2400" dirty="0" smtClean="0">
                <a:solidFill>
                  <a:srgbClr val="FF0000"/>
                </a:solidFill>
              </a:rPr>
              <a:t> mission launched 2009 March!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ja-JP" sz="2400" dirty="0" smtClean="0"/>
              <a:t>Large numbers of transiting planets will be discovered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ja-JP" sz="2400" dirty="0" smtClean="0"/>
              <a:t>Hopefully </a:t>
            </a:r>
            <a:r>
              <a:rPr lang="en-US" altLang="ja-JP" sz="2400" dirty="0" smtClean="0">
                <a:solidFill>
                  <a:srgbClr val="0000FF"/>
                </a:solidFill>
              </a:rPr>
              <a:t>Earth-like planets in habitable zone</a:t>
            </a:r>
            <a:r>
              <a:rPr lang="en-US" altLang="ja-JP" sz="2400" dirty="0" smtClean="0"/>
              <a:t> may be discovered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ja-JP" sz="2400" dirty="0" smtClean="0"/>
              <a:t>Future studies will target such new planets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ja-JP" sz="3600" dirty="0" smtClean="0"/>
              <a:t>New space telescopes for new targets</a:t>
            </a:r>
          </a:p>
        </p:txBody>
      </p:sp>
      <p:pic>
        <p:nvPicPr>
          <p:cNvPr id="31747" name="Picture 3" descr="JW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75" y="2074863"/>
            <a:ext cx="4191000" cy="325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04775" y="1492250"/>
            <a:ext cx="434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000">
                <a:solidFill>
                  <a:srgbClr val="FF0000"/>
                </a:solidFill>
                <a:latin typeface="Comic Sans MS" pitchFamily="66" charset="0"/>
                <a:ea typeface="Osaka" pitchFamily="50" charset="-128"/>
              </a:rPr>
              <a:t>James Webb Space Telescope  </a:t>
            </a:r>
          </a:p>
        </p:txBody>
      </p:sp>
      <p:pic>
        <p:nvPicPr>
          <p:cNvPr id="31749" name="Picture 5" descr="spica_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4375" y="2098675"/>
            <a:ext cx="4467225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4524375" y="1524000"/>
            <a:ext cx="434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000">
                <a:solidFill>
                  <a:srgbClr val="FF0000"/>
                </a:solidFill>
                <a:latin typeface="Comic Sans MS" pitchFamily="66" charset="0"/>
                <a:ea typeface="Osaka" pitchFamily="50" charset="-128"/>
              </a:rPr>
              <a:t>SPICA 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457200" y="5581650"/>
            <a:ext cx="82296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en-US" altLang="ja-JP" sz="2400" dirty="0">
                <a:latin typeface="Comic Sans MS" pitchFamily="66" charset="0"/>
              </a:rPr>
              <a:t>We will be able to observe transits and secondary eclipses of new targets with these new telescopes.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ja-JP" sz="3600" dirty="0" smtClean="0"/>
              <a:t>Extremely Large Ground Telescopes</a:t>
            </a:r>
            <a:endParaRPr kumimoji="1" lang="ja-JP" altLang="en-US" sz="3600" dirty="0"/>
          </a:p>
        </p:txBody>
      </p:sp>
      <p:pic>
        <p:nvPicPr>
          <p:cNvPr id="3" name="図 2" descr="TM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4648200" cy="3486150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362200" y="1371600"/>
            <a:ext cx="434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000" dirty="0" smtClean="0">
                <a:solidFill>
                  <a:srgbClr val="FF0000"/>
                </a:solidFill>
                <a:latin typeface="Comic Sans MS" pitchFamily="66" charset="0"/>
                <a:ea typeface="Osaka" pitchFamily="50" charset="-128"/>
              </a:rPr>
              <a:t>Thirty Meter </a:t>
            </a:r>
            <a:r>
              <a:rPr lang="en-US" altLang="ja-JP" sz="2000" dirty="0">
                <a:solidFill>
                  <a:srgbClr val="FF0000"/>
                </a:solidFill>
                <a:latin typeface="Comic Sans MS" pitchFamily="66" charset="0"/>
                <a:ea typeface="Osaka" pitchFamily="50" charset="-128"/>
              </a:rPr>
              <a:t>Telescope  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58674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00" dirty="0" smtClean="0">
                <a:latin typeface="Osaka" pitchFamily="50" charset="-128"/>
                <a:ea typeface="Osaka" pitchFamily="50" charset="-128"/>
              </a:rPr>
              <a:t>We will be able to extend our studies to fainter targets.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4000" smtClean="0"/>
              <a:t>Prospects for future studies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458200" cy="5105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ja-JP" sz="2400" dirty="0" smtClean="0"/>
              <a:t>Future studies include characterization of new transiting planets with new telescopes</a:t>
            </a:r>
          </a:p>
          <a:p>
            <a:pPr lvl="1" eaLnBrk="1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ja-JP" sz="2200" dirty="0" smtClean="0">
                <a:solidFill>
                  <a:srgbClr val="FF0000"/>
                </a:solidFill>
              </a:rPr>
              <a:t>many Jovian planets, super Earths, and smaller planets</a:t>
            </a:r>
          </a:p>
          <a:p>
            <a:pPr lvl="1" eaLnBrk="1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ja-JP" sz="2200" dirty="0" smtClean="0">
                <a:solidFill>
                  <a:srgbClr val="339933"/>
                </a:solidFill>
              </a:rPr>
              <a:t>rings, moons will be searched</a:t>
            </a:r>
            <a:r>
              <a:rPr lang="en-US" altLang="ja-JP" sz="2200" dirty="0" smtClean="0"/>
              <a:t> around transiting planets</a:t>
            </a:r>
          </a:p>
          <a:p>
            <a:pPr lvl="1" eaLnBrk="1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ja-JP" sz="2200" dirty="0" smtClean="0"/>
              <a:t>the RM observations for </a:t>
            </a:r>
            <a:r>
              <a:rPr lang="en-US" altLang="ja-JP" sz="2200" dirty="0" smtClean="0">
                <a:solidFill>
                  <a:srgbClr val="0000FF"/>
                </a:solidFill>
              </a:rPr>
              <a:t>learn migration mechanisms</a:t>
            </a:r>
          </a:p>
          <a:p>
            <a:pPr lvl="1" eaLnBrk="1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ja-JP" sz="2200" dirty="0" smtClean="0"/>
              <a:t>transmission spectroscopy for Earth-like planets in habitable zone to </a:t>
            </a:r>
            <a:r>
              <a:rPr lang="en-US" altLang="ja-JP" sz="2200" dirty="0" smtClean="0">
                <a:solidFill>
                  <a:srgbClr val="0000FF"/>
                </a:solidFill>
              </a:rPr>
              <a:t>search for possible biomarkers</a:t>
            </a:r>
          </a:p>
          <a:p>
            <a:pPr lvl="1" eaLnBrk="1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ja-JP" sz="2000" dirty="0" smtClean="0"/>
              <a:t>TTV to </a:t>
            </a:r>
            <a:r>
              <a:rPr lang="en-US" altLang="ja-JP" sz="2000" dirty="0" smtClean="0">
                <a:solidFill>
                  <a:srgbClr val="0000FF"/>
                </a:solidFill>
              </a:rPr>
              <a:t>search and characterize smaller planets and </a:t>
            </a:r>
            <a:r>
              <a:rPr lang="en-US" altLang="ja-JP" sz="2000" dirty="0" err="1" smtClean="0">
                <a:solidFill>
                  <a:srgbClr val="0000FF"/>
                </a:solidFill>
              </a:rPr>
              <a:t>exomoons</a:t>
            </a:r>
            <a:endParaRPr lang="en-US" altLang="ja-JP" sz="1800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 smtClean="0"/>
              <a:t>Transiting planets are increasing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76263" y="5943600"/>
            <a:ext cx="8001000" cy="46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10000"/>
              </a:spcBef>
            </a:pPr>
            <a:r>
              <a:rPr lang="en-US" altLang="ja-JP" sz="2200" dirty="0">
                <a:latin typeface="Comic Sans MS" pitchFamily="66" charset="0"/>
              </a:rPr>
              <a:t>So far </a:t>
            </a:r>
            <a:r>
              <a:rPr lang="en-US" altLang="ja-JP" sz="2200" dirty="0" smtClean="0">
                <a:solidFill>
                  <a:srgbClr val="FF0000"/>
                </a:solidFill>
                <a:latin typeface="Comic Sans MS" pitchFamily="66" charset="0"/>
              </a:rPr>
              <a:t>62 </a:t>
            </a:r>
            <a:r>
              <a:rPr lang="en-US" altLang="ja-JP" sz="2200" dirty="0">
                <a:solidFill>
                  <a:srgbClr val="FF0000"/>
                </a:solidFill>
                <a:latin typeface="Comic Sans MS" pitchFamily="66" charset="0"/>
              </a:rPr>
              <a:t>transiting planets</a:t>
            </a:r>
            <a:r>
              <a:rPr lang="en-US" altLang="ja-JP" sz="2200" dirty="0">
                <a:latin typeface="Comic Sans MS" pitchFamily="66" charset="0"/>
              </a:rPr>
              <a:t> have been discovered.</a:t>
            </a:r>
          </a:p>
        </p:txBody>
      </p:sp>
      <p:pic>
        <p:nvPicPr>
          <p:cNvPr id="5" name="図 4" descr="graph_stat.ph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4" y="1495424"/>
            <a:ext cx="6905627" cy="4143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4000" smtClean="0"/>
              <a:t>Summary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05800" cy="46482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altLang="ja-JP" sz="2400" dirty="0" smtClean="0"/>
              <a:t>Transits enable us to characterize planets in details</a:t>
            </a:r>
            <a:endParaRPr lang="en-US" altLang="ja-JP" sz="2600" dirty="0" smtClean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altLang="ja-JP" sz="2400" dirty="0" smtClean="0"/>
              <a:t>Future studies for transiting Earth-like planets will be exciting!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66825" y="2181225"/>
            <a:ext cx="6505575" cy="2543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033463" y="1371600"/>
            <a:ext cx="7881937" cy="4054475"/>
            <a:chOff x="651" y="864"/>
            <a:chExt cx="4965" cy="2554"/>
          </a:xfrm>
        </p:grpSpPr>
        <p:sp>
          <p:nvSpPr>
            <p:cNvPr id="7174" name="Line 3"/>
            <p:cNvSpPr>
              <a:spLocks noChangeShapeType="1"/>
            </p:cNvSpPr>
            <p:nvPr/>
          </p:nvSpPr>
          <p:spPr bwMode="auto">
            <a:xfrm>
              <a:off x="1872" y="1248"/>
              <a:ext cx="19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75" name="Line 4"/>
            <p:cNvSpPr>
              <a:spLocks noChangeShapeType="1"/>
            </p:cNvSpPr>
            <p:nvPr/>
          </p:nvSpPr>
          <p:spPr bwMode="auto">
            <a:xfrm>
              <a:off x="1872" y="2832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76" name="Line 5"/>
            <p:cNvSpPr>
              <a:spLocks noChangeShapeType="1"/>
            </p:cNvSpPr>
            <p:nvPr/>
          </p:nvSpPr>
          <p:spPr bwMode="auto">
            <a:xfrm rot="5400000">
              <a:off x="48" y="2160"/>
              <a:ext cx="14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ja-JP" altLang="en-US"/>
            </a:p>
          </p:txBody>
        </p:sp>
        <p:pic>
          <p:nvPicPr>
            <p:cNvPr id="7177" name="Picture 6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304" y="1416"/>
              <a:ext cx="1089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8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912" y="2016"/>
              <a:ext cx="703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9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872" y="2951"/>
              <a:ext cx="271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0" name="Picture 9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229" y="2892"/>
              <a:ext cx="707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1" name="Text Box 10"/>
            <p:cNvSpPr txBox="1">
              <a:spLocks noChangeArrowheads="1"/>
            </p:cNvSpPr>
            <p:nvPr/>
          </p:nvSpPr>
          <p:spPr bwMode="auto">
            <a:xfrm>
              <a:off x="3984" y="2850"/>
              <a:ext cx="163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>
                  <a:latin typeface="Comic Sans MS" pitchFamily="66" charset="0"/>
                  <a:ea typeface="Osaka" pitchFamily="50" charset="-128"/>
                </a:rPr>
                <a:t>limb-darkening coefficients</a:t>
              </a:r>
            </a:p>
          </p:txBody>
        </p:sp>
        <p:sp>
          <p:nvSpPr>
            <p:cNvPr id="7182" name="Text Box 11"/>
            <p:cNvSpPr txBox="1">
              <a:spLocks noChangeArrowheads="1"/>
            </p:cNvSpPr>
            <p:nvPr/>
          </p:nvSpPr>
          <p:spPr bwMode="auto">
            <a:xfrm>
              <a:off x="1200" y="3168"/>
              <a:ext cx="16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2000">
                  <a:latin typeface="Comic Sans MS" pitchFamily="66" charset="0"/>
                  <a:ea typeface="Osaka" pitchFamily="50" charset="-128"/>
                </a:rPr>
                <a:t>planetary radius</a:t>
              </a:r>
            </a:p>
          </p:txBody>
        </p:sp>
        <p:sp>
          <p:nvSpPr>
            <p:cNvPr id="7183" name="Text Box 12"/>
            <p:cNvSpPr txBox="1">
              <a:spLocks noChangeArrowheads="1"/>
            </p:cNvSpPr>
            <p:nvPr/>
          </p:nvSpPr>
          <p:spPr bwMode="auto">
            <a:xfrm>
              <a:off x="912" y="2352"/>
              <a:ext cx="72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2000">
                  <a:latin typeface="Comic Sans MS" pitchFamily="66" charset="0"/>
                  <a:ea typeface="Osaka" pitchFamily="50" charset="-128"/>
                </a:rPr>
                <a:t>radius ratio</a:t>
              </a:r>
            </a:p>
          </p:txBody>
        </p:sp>
        <p:sp>
          <p:nvSpPr>
            <p:cNvPr id="7184" name="Text Box 13"/>
            <p:cNvSpPr txBox="1">
              <a:spLocks noChangeArrowheads="1"/>
            </p:cNvSpPr>
            <p:nvPr/>
          </p:nvSpPr>
          <p:spPr bwMode="auto">
            <a:xfrm>
              <a:off x="651" y="864"/>
              <a:ext cx="44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2000">
                  <a:latin typeface="Comic Sans MS" pitchFamily="66" charset="0"/>
                  <a:ea typeface="Osaka" pitchFamily="50" charset="-128"/>
                </a:rPr>
                <a:t>stellar radius, orbital inclination, mid-transit time</a:t>
              </a:r>
            </a:p>
          </p:txBody>
        </p:sp>
      </p:grpSp>
      <p:sp>
        <p:nvSpPr>
          <p:cNvPr id="7172" name="Rectangle 15"/>
          <p:cNvSpPr>
            <a:spLocks noGrp="1" noChangeArrowheads="1"/>
          </p:cNvSpPr>
          <p:nvPr>
            <p:ph type="title"/>
          </p:nvPr>
        </p:nvSpPr>
        <p:spPr>
          <a:xfrm>
            <a:off x="180975" y="228600"/>
            <a:ext cx="8763000" cy="1143000"/>
          </a:xfrm>
        </p:spPr>
        <p:txBody>
          <a:bodyPr/>
          <a:lstStyle/>
          <a:p>
            <a:pPr eaLnBrk="1" hangingPunct="1"/>
            <a:r>
              <a:rPr lang="en-US" altLang="ja-JP" sz="3600" smtClean="0"/>
              <a:t>Gifts from transit light curve analysis</a:t>
            </a:r>
          </a:p>
        </p:txBody>
      </p:sp>
      <p:sp>
        <p:nvSpPr>
          <p:cNvPr id="7173" name="Text Box 16"/>
          <p:cNvSpPr txBox="1">
            <a:spLocks noChangeArrowheads="1"/>
          </p:cNvSpPr>
          <p:nvPr/>
        </p:nvSpPr>
        <p:spPr bwMode="auto">
          <a:xfrm>
            <a:off x="576263" y="5638800"/>
            <a:ext cx="8001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10000"/>
              </a:spcBef>
            </a:pPr>
            <a:r>
              <a:rPr lang="en-US" altLang="ja-JP" sz="2000" dirty="0">
                <a:solidFill>
                  <a:srgbClr val="FF0000"/>
                </a:solidFill>
                <a:latin typeface="Comic Sans MS" pitchFamily="66" charset="0"/>
              </a:rPr>
              <a:t>Mandel &amp; </a:t>
            </a:r>
            <a:r>
              <a:rPr lang="en-US" altLang="ja-JP" sz="2000" dirty="0" err="1">
                <a:solidFill>
                  <a:srgbClr val="FF0000"/>
                </a:solidFill>
                <a:latin typeface="Comic Sans MS" pitchFamily="66" charset="0"/>
              </a:rPr>
              <a:t>Agol</a:t>
            </a:r>
            <a:r>
              <a:rPr lang="en-US" altLang="ja-JP" sz="2000" dirty="0">
                <a:solidFill>
                  <a:srgbClr val="FF0000"/>
                </a:solidFill>
                <a:latin typeface="Comic Sans MS" pitchFamily="66" charset="0"/>
              </a:rPr>
              <a:t> (2002), </a:t>
            </a:r>
            <a:r>
              <a:rPr lang="en-US" altLang="ja-JP" sz="2000" dirty="0" err="1">
                <a:solidFill>
                  <a:srgbClr val="FF0000"/>
                </a:solidFill>
                <a:latin typeface="Comic Sans MS" pitchFamily="66" charset="0"/>
              </a:rPr>
              <a:t>Gimenez</a:t>
            </a:r>
            <a:r>
              <a:rPr lang="en-US" altLang="ja-JP" sz="2000" dirty="0">
                <a:solidFill>
                  <a:srgbClr val="FF0000"/>
                </a:solidFill>
                <a:latin typeface="Comic Sans MS" pitchFamily="66" charset="0"/>
              </a:rPr>
              <a:t> (2006), </a:t>
            </a:r>
            <a:r>
              <a:rPr lang="en-US" altLang="ja-JP" sz="2000" dirty="0" err="1" smtClean="0">
                <a:solidFill>
                  <a:srgbClr val="FF0000"/>
                </a:solidFill>
                <a:latin typeface="Comic Sans MS" pitchFamily="66" charset="0"/>
              </a:rPr>
              <a:t>Ohta</a:t>
            </a:r>
            <a:r>
              <a:rPr lang="en-US" altLang="ja-JP" sz="2000" dirty="0" smtClean="0">
                <a:solidFill>
                  <a:srgbClr val="FF0000"/>
                </a:solidFill>
                <a:latin typeface="Comic Sans MS" pitchFamily="66" charset="0"/>
              </a:rPr>
              <a:t>+ </a:t>
            </a:r>
            <a:r>
              <a:rPr lang="en-US" altLang="ja-JP" sz="2000" dirty="0">
                <a:solidFill>
                  <a:srgbClr val="FF0000"/>
                </a:solidFill>
                <a:latin typeface="Comic Sans MS" pitchFamily="66" charset="0"/>
              </a:rPr>
              <a:t>(2009)</a:t>
            </a:r>
          </a:p>
          <a:p>
            <a:pPr algn="ctr">
              <a:lnSpc>
                <a:spcPct val="120000"/>
              </a:lnSpc>
              <a:spcBef>
                <a:spcPct val="10000"/>
              </a:spcBef>
            </a:pPr>
            <a:r>
              <a:rPr lang="en-US" altLang="ja-JP" sz="2000" dirty="0">
                <a:latin typeface="Comic Sans MS" pitchFamily="66" charset="0"/>
              </a:rPr>
              <a:t>have provided analytic formula for transit light curves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 dirty="0" smtClean="0"/>
              <a:t>Additional observable parameters</a:t>
            </a:r>
          </a:p>
        </p:txBody>
      </p:sp>
      <p:sp>
        <p:nvSpPr>
          <p:cNvPr id="8195" name="Text Box 9"/>
          <p:cNvSpPr txBox="1">
            <a:spLocks noChangeArrowheads="1"/>
          </p:cNvSpPr>
          <p:nvPr/>
        </p:nvSpPr>
        <p:spPr bwMode="auto">
          <a:xfrm>
            <a:off x="576263" y="5638800"/>
            <a:ext cx="80010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10000"/>
              </a:spcBef>
            </a:pPr>
            <a:r>
              <a:rPr lang="en-US" altLang="ja-JP" sz="2200" dirty="0">
                <a:latin typeface="Comic Sans MS" pitchFamily="66" charset="0"/>
              </a:rPr>
              <a:t>We can learn </a:t>
            </a:r>
            <a:r>
              <a:rPr lang="en-US" altLang="ja-JP" sz="2200" dirty="0">
                <a:solidFill>
                  <a:srgbClr val="FF0000"/>
                </a:solidFill>
                <a:latin typeface="Comic Sans MS" pitchFamily="66" charset="0"/>
              </a:rPr>
              <a:t>radius, mass, and density</a:t>
            </a:r>
            <a:r>
              <a:rPr lang="en-US" altLang="ja-JP" sz="2200" dirty="0">
                <a:latin typeface="Comic Sans MS" pitchFamily="66" charset="0"/>
              </a:rPr>
              <a:t> of transiting planets</a:t>
            </a:r>
          </a:p>
          <a:p>
            <a:pPr algn="ctr">
              <a:lnSpc>
                <a:spcPct val="120000"/>
              </a:lnSpc>
              <a:spcBef>
                <a:spcPct val="10000"/>
              </a:spcBef>
            </a:pPr>
            <a:r>
              <a:rPr lang="en-US" altLang="ja-JP" sz="2200" dirty="0">
                <a:latin typeface="Comic Sans MS" pitchFamily="66" charset="0"/>
              </a:rPr>
              <a:t>by transit photometry.</a:t>
            </a:r>
          </a:p>
        </p:txBody>
      </p:sp>
      <p:grpSp>
        <p:nvGrpSpPr>
          <p:cNvPr id="8196" name="Group 11"/>
          <p:cNvGrpSpPr>
            <a:grpSpLocks/>
          </p:cNvGrpSpPr>
          <p:nvPr/>
        </p:nvGrpSpPr>
        <p:grpSpPr bwMode="auto">
          <a:xfrm>
            <a:off x="2590800" y="1676400"/>
            <a:ext cx="4038600" cy="3657600"/>
            <a:chOff x="1488" y="1056"/>
            <a:chExt cx="2544" cy="2304"/>
          </a:xfrm>
        </p:grpSpPr>
        <p:sp>
          <p:nvSpPr>
            <p:cNvPr id="8197" name="Rectangle 3"/>
            <p:cNvSpPr>
              <a:spLocks noChangeArrowheads="1"/>
            </p:cNvSpPr>
            <p:nvPr/>
          </p:nvSpPr>
          <p:spPr bwMode="auto">
            <a:xfrm>
              <a:off x="1488" y="1056"/>
              <a:ext cx="2544" cy="2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135000"/>
                </a:lnSpc>
                <a:spcBef>
                  <a:spcPct val="30000"/>
                </a:spcBef>
                <a:buSzPct val="80000"/>
                <a:buFont typeface="Wingdings" pitchFamily="2" charset="2"/>
                <a:buChar char="l"/>
              </a:pPr>
              <a:r>
                <a:rPr lang="en-US" altLang="ja-JP" sz="2800">
                  <a:latin typeface="Comic Sans MS" pitchFamily="66" charset="0"/>
                  <a:ea typeface="Osaka" pitchFamily="50" charset="-128"/>
                </a:rPr>
                <a:t>planet radius</a:t>
              </a:r>
            </a:p>
            <a:p>
              <a:pPr marL="342900" indent="-342900">
                <a:lnSpc>
                  <a:spcPct val="135000"/>
                </a:lnSpc>
                <a:spcBef>
                  <a:spcPct val="30000"/>
                </a:spcBef>
                <a:buSzPct val="80000"/>
                <a:buFont typeface="Wingdings" pitchFamily="2" charset="2"/>
                <a:buChar char="l"/>
              </a:pPr>
              <a:r>
                <a:rPr lang="en-US" altLang="ja-JP" sz="2800">
                  <a:latin typeface="Comic Sans MS" pitchFamily="66" charset="0"/>
                  <a:ea typeface="Osaka" pitchFamily="50" charset="-128"/>
                </a:rPr>
                <a:t>orbital inclination</a:t>
              </a:r>
            </a:p>
            <a:p>
              <a:pPr marL="342900" indent="-342900">
                <a:lnSpc>
                  <a:spcPct val="135000"/>
                </a:lnSpc>
                <a:spcBef>
                  <a:spcPct val="30000"/>
                </a:spcBef>
                <a:buSzPct val="80000"/>
                <a:buFont typeface="Wingdings" pitchFamily="2" charset="2"/>
                <a:buChar char="Ø"/>
              </a:pPr>
              <a:endParaRPr lang="en-US" altLang="ja-JP" sz="2800">
                <a:latin typeface="Comic Sans MS" pitchFamily="66" charset="0"/>
                <a:ea typeface="Osaka" pitchFamily="50" charset="-128"/>
              </a:endParaRPr>
            </a:p>
            <a:p>
              <a:pPr marL="342900" indent="-342900">
                <a:lnSpc>
                  <a:spcPct val="135000"/>
                </a:lnSpc>
                <a:spcBef>
                  <a:spcPct val="30000"/>
                </a:spcBef>
                <a:buSzPct val="80000"/>
                <a:buFont typeface="Wingdings" pitchFamily="2" charset="2"/>
                <a:buChar char="Ø"/>
              </a:pPr>
              <a:r>
                <a:rPr lang="en-US" altLang="ja-JP" sz="2800">
                  <a:latin typeface="Comic Sans MS" pitchFamily="66" charset="0"/>
                  <a:ea typeface="Osaka" pitchFamily="50" charset="-128"/>
                </a:rPr>
                <a:t>planet mass</a:t>
              </a:r>
            </a:p>
            <a:p>
              <a:pPr marL="342900" indent="-342900">
                <a:lnSpc>
                  <a:spcPct val="135000"/>
                </a:lnSpc>
                <a:spcBef>
                  <a:spcPct val="30000"/>
                </a:spcBef>
                <a:buSzPct val="80000"/>
                <a:buFont typeface="Wingdings" pitchFamily="2" charset="2"/>
                <a:buChar char="Ø"/>
              </a:pPr>
              <a:r>
                <a:rPr lang="en-US" altLang="ja-JP" sz="2800">
                  <a:latin typeface="Comic Sans MS" pitchFamily="66" charset="0"/>
                  <a:ea typeface="Osaka" pitchFamily="50" charset="-128"/>
                </a:rPr>
                <a:t>planet density</a:t>
              </a:r>
            </a:p>
          </p:txBody>
        </p:sp>
        <p:pic>
          <p:nvPicPr>
            <p:cNvPr id="8198" name="Picture 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1218"/>
              <a:ext cx="288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9" name="Picture 5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753" y="1675"/>
              <a:ext cx="72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0" name="Picture 6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120" y="2552"/>
              <a:ext cx="346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1" name="Picture 7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390" y="3026"/>
              <a:ext cx="239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2" name="AutoShape 10"/>
            <p:cNvSpPr>
              <a:spLocks noChangeArrowheads="1"/>
            </p:cNvSpPr>
            <p:nvPr/>
          </p:nvSpPr>
          <p:spPr bwMode="auto">
            <a:xfrm>
              <a:off x="2640" y="1986"/>
              <a:ext cx="288" cy="432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ja-JP" altLang="en-US"/>
            </a:p>
          </p:txBody>
        </p:sp>
      </p:grp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029199" y="3235202"/>
            <a:ext cx="3505201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10000"/>
              </a:spcBef>
            </a:pPr>
            <a:r>
              <a:rPr lang="en-US" altLang="ja-JP" sz="2200" dirty="0" smtClean="0">
                <a:latin typeface="Comic Sans MS" pitchFamily="66" charset="0"/>
              </a:rPr>
              <a:t>In combination with RVs</a:t>
            </a:r>
            <a:endParaRPr lang="en-US" altLang="ja-JP" sz="2200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600" dirty="0" smtClean="0"/>
              <a:t>Distribution of planetary mass/size</a:t>
            </a:r>
            <a:endParaRPr kumimoji="1" lang="ja-JP" altLang="en-US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7739" y="1158011"/>
            <a:ext cx="7267599" cy="491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667000" y="6262688"/>
            <a:ext cx="350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ja-JP" sz="2000" dirty="0" smtClean="0">
                <a:latin typeface="Osaka" pitchFamily="50" charset="-128"/>
                <a:ea typeface="Osaka" pitchFamily="50" charset="-128"/>
              </a:rPr>
              <a:t>Hartman+ </a:t>
            </a:r>
            <a:r>
              <a:rPr kumimoji="0" lang="en-US" altLang="ja-JP" sz="2000" dirty="0">
                <a:latin typeface="Osaka" pitchFamily="50" charset="-128"/>
                <a:ea typeface="Osaka" pitchFamily="50" charset="-128"/>
              </a:rPr>
              <a:t>(</a:t>
            </a:r>
            <a:r>
              <a:rPr kumimoji="0" lang="en-US" altLang="ja-JP" sz="2000" dirty="0" smtClean="0">
                <a:latin typeface="Osaka" pitchFamily="50" charset="-128"/>
                <a:ea typeface="Osaka" pitchFamily="50" charset="-128"/>
              </a:rPr>
              <a:t>2009)</a:t>
            </a:r>
            <a:endParaRPr kumimoji="0" lang="en-US" altLang="ja-JP" sz="2000" dirty="0">
              <a:latin typeface="Osaka" pitchFamily="50" charset="-128"/>
              <a:ea typeface="Osaka" pitchFamily="50" charset="-128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3786182" y="1357298"/>
            <a:ext cx="3071834" cy="1143008"/>
          </a:xfrm>
          <a:prstGeom prst="ellipse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286000" y="1500174"/>
            <a:ext cx="17859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ja-JP" sz="2000" dirty="0" smtClean="0">
                <a:latin typeface="Osaka" pitchFamily="50" charset="-128"/>
                <a:ea typeface="Osaka" pitchFamily="50" charset="-128"/>
              </a:rPr>
              <a:t>inflated!</a:t>
            </a:r>
            <a:endParaRPr kumimoji="0" lang="en-US" altLang="ja-JP" sz="2000" dirty="0">
              <a:latin typeface="Osaka" pitchFamily="50" charset="-128"/>
              <a:ea typeface="Osaka" pitchFamily="50" charset="-128"/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3286116" y="1857364"/>
            <a:ext cx="428628" cy="144464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829778" y="4572008"/>
            <a:ext cx="22860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ja-JP" sz="1800" dirty="0" smtClean="0">
                <a:latin typeface="Osaka" pitchFamily="50" charset="-128"/>
                <a:ea typeface="Osaka" pitchFamily="50" charset="-128"/>
              </a:rPr>
              <a:t>HD149026</a:t>
            </a:r>
            <a:endParaRPr kumimoji="0" lang="en-US" altLang="ja-JP" sz="2400" dirty="0">
              <a:latin typeface="Osaka" pitchFamily="50" charset="-128"/>
              <a:ea typeface="Osaka" pitchFamily="50" charset="-128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357554" y="4000504"/>
            <a:ext cx="2286016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ja-JP" sz="1800" dirty="0" smtClean="0">
                <a:latin typeface="Osaka" pitchFamily="50" charset="-128"/>
                <a:ea typeface="Osaka" pitchFamily="50" charset="-128"/>
              </a:rPr>
              <a:t>HAT-P-3</a:t>
            </a:r>
            <a:endParaRPr kumimoji="0" lang="en-US" altLang="ja-JP" sz="1800" dirty="0">
              <a:latin typeface="Osaka" pitchFamily="50" charset="-128"/>
              <a:ea typeface="Osaka" pitchFamily="50" charset="-128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643042" y="5143512"/>
            <a:ext cx="1785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ja-JP" sz="1800" dirty="0" smtClean="0">
                <a:latin typeface="Osaka" pitchFamily="50" charset="-128"/>
                <a:ea typeface="Osaka" pitchFamily="50" charset="-128"/>
              </a:rPr>
              <a:t>CoRoT-7</a:t>
            </a:r>
            <a:endParaRPr kumimoji="0" lang="en-US" altLang="ja-JP" sz="1800" dirty="0">
              <a:latin typeface="Osaka" pitchFamily="50" charset="-128"/>
              <a:ea typeface="Osaka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4000" dirty="0" smtClean="0"/>
              <a:t>Diversity of Jovian planets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00200"/>
            <a:ext cx="8382000" cy="428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667000" y="6186488"/>
            <a:ext cx="3505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ja-JP" sz="1800" dirty="0" smtClean="0">
                <a:latin typeface="Osaka" pitchFamily="50" charset="-128"/>
                <a:ea typeface="Osaka" pitchFamily="50" charset="-128"/>
              </a:rPr>
              <a:t>Charbonneau+ </a:t>
            </a:r>
            <a:r>
              <a:rPr kumimoji="0" lang="en-US" altLang="ja-JP" sz="1800" dirty="0">
                <a:latin typeface="Osaka" pitchFamily="50" charset="-128"/>
                <a:ea typeface="Osaka" pitchFamily="50" charset="-128"/>
              </a:rPr>
              <a:t>(2006)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867400" y="1736725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000">
                <a:solidFill>
                  <a:srgbClr val="FF0000"/>
                </a:solidFill>
                <a:latin typeface="Comic Sans MS" pitchFamily="66" charset="0"/>
              </a:rPr>
              <a:t>(too inflated)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57200" y="3776663"/>
            <a:ext cx="2286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800" dirty="0">
                <a:latin typeface="Comic Sans MS" pitchFamily="66" charset="0"/>
              </a:rPr>
              <a:t>HAT-P-3 b</a:t>
            </a:r>
          </a:p>
          <a:p>
            <a:pPr algn="ctr">
              <a:spcBef>
                <a:spcPct val="50000"/>
              </a:spcBef>
            </a:pPr>
            <a:r>
              <a:rPr lang="en-US" altLang="ja-JP" sz="2000" dirty="0" smtClean="0">
                <a:solidFill>
                  <a:srgbClr val="FF0000"/>
                </a:solidFill>
                <a:latin typeface="Comic Sans MS" pitchFamily="66" charset="0"/>
              </a:rPr>
              <a:t>(massive </a:t>
            </a:r>
            <a:r>
              <a:rPr lang="en-US" altLang="ja-JP" sz="2000" dirty="0">
                <a:solidFill>
                  <a:srgbClr val="FF0000"/>
                </a:solidFill>
                <a:latin typeface="Comic Sans MS" pitchFamily="66" charset="0"/>
              </a:rPr>
              <a:t>core)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867400" y="54864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altLang="ja-JP" sz="1800">
                <a:latin typeface="Comic Sans MS" pitchFamily="66" charset="0"/>
              </a:rPr>
              <a:t>TrES-4 b, etc</a:t>
            </a:r>
            <a:endParaRPr lang="en-US" altLang="ja-JP" sz="200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{\rm star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15.5"/>
  <p:tag name="PICTUREFILESIZE" val="122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{\rm planet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60"/>
  <p:tag name="PICTUREFILESIZE" val="230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{\rm orbital plane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3.875"/>
  <p:tag name="PICTUREFILESIZE" val="516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{\rm planetary orbital axis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208.75"/>
  <p:tag name="PICTUREFILESIZE" val="846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{\rm stellar rotation axis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93.875"/>
  <p:tag name="PICTUREFILESIZE" val="651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lambda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33.75"/>
  <p:tag name="PICTUREFILESIZE" val="52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center}&#10;{\rm dimming with\\excess absorption}&#10;\end{center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75"/>
  <p:tag name="PICTUREFILESIZE" val="1763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center}&#10;{\rm upper\\atmosphere}&#10;\end{center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15.875"/>
  <p:tag name="PICTUREFILESIZE" val="1151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{\rm stellar line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00.75"/>
  <p:tag name="PICTUREFILESIZE" val="353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rm{planet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60"/>
  <p:tag name="PICTUREFILESIZE" val="23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R_s, \,\,\, i, \,\,\, T_c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91"/>
  <p:tag name="PICTUREFILESIZE" val="366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perturbing but not transiting planet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361"/>
  <p:tag name="PICTUREFILESIZE" val="1416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observer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84"/>
  <p:tag name="PICTUREFILESIZE" val="261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observer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84"/>
  <p:tag name="PICTUREFILESIZE" val="261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orbit of transiting planet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247.875"/>
  <p:tag name="PICTUREFILESIZE" val="99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R_p/R_s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58.75"/>
  <p:tag name="PICTUREFILESIZE" val="297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R_p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75"/>
  <p:tag name="PICTUREFILESIZE" val="139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mu_1, \mu_2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74.75"/>
  <p:tag name="PICTUREFILESIZE" val="191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R_p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75"/>
  <p:tag name="PICTUREFILESIZE" val="139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i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8.75"/>
  <p:tag name="PICTUREFILESIZE" val="29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M_p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90"/>
  <p:tag name="PICTUREFILESIZE" val="139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rho_p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62.25"/>
  <p:tag name="PICTUREFILESIZE" val="854"/>
</p:tagLst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Comic Sans MS"/>
        <a:ea typeface="Osaka"/>
        <a:cs typeface=""/>
      </a:majorFont>
      <a:minorFont>
        <a:latin typeface="Comic Sans MS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8555</TotalTime>
  <Words>1706</Words>
  <Application>Microsoft PowerPoint</Application>
  <PresentationFormat>画面に合わせる (4:3)</PresentationFormat>
  <Paragraphs>328</Paragraphs>
  <Slides>50</Slides>
  <Notes>29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50</vt:i4>
      </vt:variant>
    </vt:vector>
  </HeadingPairs>
  <TitlesOfParts>
    <vt:vector size="51" baseType="lpstr">
      <vt:lpstr>標準デザイン</vt:lpstr>
      <vt:lpstr>Planet Characterization by Transit Observations</vt:lpstr>
      <vt:lpstr>Outline</vt:lpstr>
      <vt:lpstr>Planetary transits</vt:lpstr>
      <vt:lpstr>The first exoplanetary transits</vt:lpstr>
      <vt:lpstr>Transiting planets are increasing</vt:lpstr>
      <vt:lpstr>Gifts from transit light curve analysis</vt:lpstr>
      <vt:lpstr>Additional observable parameters</vt:lpstr>
      <vt:lpstr>Distribution of planetary mass/size</vt:lpstr>
      <vt:lpstr>Diversity of Jovian planets</vt:lpstr>
      <vt:lpstr>What can we additionally learn?</vt:lpstr>
      <vt:lpstr>The Rossiter-McLaughlin effect</vt:lpstr>
      <vt:lpstr>The Rossiter-McLaughlin effect</vt:lpstr>
      <vt:lpstr>What can we learn from RM effect?</vt:lpstr>
      <vt:lpstr>Observable parameter</vt:lpstr>
      <vt:lpstr>Semi-Major Axis Distribution of Exoplanets</vt:lpstr>
      <vt:lpstr>Standard Migration Models</vt:lpstr>
      <vt:lpstr>Eccentricity Distribution</vt:lpstr>
      <vt:lpstr>Migration Models for Eccentric Planets</vt:lpstr>
      <vt:lpstr>Example of Misalignment Prediction</vt:lpstr>
      <vt:lpstr>Prograde Exoplanet: TrES-1b</vt:lpstr>
      <vt:lpstr>Aligned Ecctentric Planet: HD17156b</vt:lpstr>
      <vt:lpstr>Aligned Binary Planet: TrES-4b</vt:lpstr>
      <vt:lpstr>Misaligned Exoplanet: XO-3b</vt:lpstr>
      <vt:lpstr>Misaligned Exoplanet: HD80606b</vt:lpstr>
      <vt:lpstr>Misaligned Exoplanet: WASP-14b</vt:lpstr>
      <vt:lpstr>First Retrograde Exoplanet: HAT-P-7b</vt:lpstr>
      <vt:lpstr>Probable Retrograde Planet: WASP-17b</vt:lpstr>
      <vt:lpstr>Previous studies</vt:lpstr>
      <vt:lpstr>Summary of Previous RM Studies</vt:lpstr>
      <vt:lpstr>Transmission Spectroscopy</vt:lpstr>
      <vt:lpstr>Transmission Spectroscopy</vt:lpstr>
      <vt:lpstr>Theoretical studies for hot Jupiters</vt:lpstr>
      <vt:lpstr>Components discovered in optical</vt:lpstr>
      <vt:lpstr>Components discovered in optical</vt:lpstr>
      <vt:lpstr>Components reported in NIR</vt:lpstr>
      <vt:lpstr>Other reports for atmospheres</vt:lpstr>
      <vt:lpstr>Transit Timing Variations</vt:lpstr>
      <vt:lpstr>スライド 38</vt:lpstr>
      <vt:lpstr>Theoretical studies</vt:lpstr>
      <vt:lpstr>Previous Study 1</vt:lpstr>
      <vt:lpstr>Previous Study 2</vt:lpstr>
      <vt:lpstr>Japanese Transit Observation Network </vt:lpstr>
      <vt:lpstr>Summary of Previous TTV Studies</vt:lpstr>
      <vt:lpstr>Summary of past transit studies</vt:lpstr>
      <vt:lpstr>Future Prospects</vt:lpstr>
      <vt:lpstr>The beginning of the Kepler era</vt:lpstr>
      <vt:lpstr>New space telescopes for new targets</vt:lpstr>
      <vt:lpstr>Extremely Large Ground Telescopes</vt:lpstr>
      <vt:lpstr>Prospects for future studies</vt:lpstr>
      <vt:lpstr>Summary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narita</cp:lastModifiedBy>
  <cp:revision>79</cp:revision>
  <cp:lastPrinted>1601-01-01T00:00:00Z</cp:lastPrinted>
  <dcterms:created xsi:type="dcterms:W3CDTF">1601-01-01T00:00:00Z</dcterms:created>
  <dcterms:modified xsi:type="dcterms:W3CDTF">2009-10-07T06:22:59Z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